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401" r:id="rId2"/>
    <p:sldId id="406" r:id="rId3"/>
    <p:sldId id="381" r:id="rId4"/>
    <p:sldId id="403" r:id="rId5"/>
    <p:sldId id="354" r:id="rId6"/>
    <p:sldId id="407" r:id="rId7"/>
    <p:sldId id="363" r:id="rId8"/>
    <p:sldId id="322" r:id="rId9"/>
    <p:sldId id="329" r:id="rId10"/>
    <p:sldId id="335" r:id="rId11"/>
    <p:sldId id="361"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85"/>
    <p:restoredTop sz="64472"/>
  </p:normalViewPr>
  <p:slideViewPr>
    <p:cSldViewPr snapToGrid="0" snapToObjects="1">
      <p:cViewPr varScale="1">
        <p:scale>
          <a:sx n="75" d="100"/>
          <a:sy n="75" d="100"/>
        </p:scale>
        <p:origin x="3112" y="160"/>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D2FD1-B169-9B41-A890-0ECD81C3476C}" type="datetimeFigureOut">
              <a:rPr lang="en-US" smtClean="0"/>
              <a:t>7/23/25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943EA-69D9-7E49-97CD-A49926F617C9}" type="slidenum">
              <a:rPr lang="en-US" smtClean="0"/>
              <a:t>‹#›</a:t>
            </a:fld>
            <a:endParaRPr lang="en-US"/>
          </a:p>
        </p:txBody>
      </p:sp>
    </p:spTree>
    <p:extLst>
      <p:ext uri="{BB962C8B-B14F-4D97-AF65-F5344CB8AC3E}">
        <p14:creationId xmlns:p14="http://schemas.microsoft.com/office/powerpoint/2010/main" val="173512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Presentation Title Goes Right Here</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4574783"/>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6" name="Text Placeholder 15">
            <a:extLst>
              <a:ext uri="{FF2B5EF4-FFF2-40B4-BE49-F238E27FC236}">
                <a16:creationId xmlns:a16="http://schemas.microsoft.com/office/drawing/2014/main" id="{2BBC7A98-1B1E-8545-AABD-0F79723A230C}"/>
              </a:ext>
            </a:extLst>
          </p:cNvPr>
          <p:cNvSpPr>
            <a:spLocks noGrp="1"/>
          </p:cNvSpPr>
          <p:nvPr>
            <p:ph type="body" sz="quarter" idx="10" hasCustomPrompt="1"/>
          </p:nvPr>
        </p:nvSpPr>
        <p:spPr>
          <a:xfrm>
            <a:off x="628649" y="4952307"/>
            <a:ext cx="6858000" cy="463108"/>
          </a:xfrm>
        </p:spPr>
        <p:txBody>
          <a:bodyPr>
            <a:normAutofit/>
          </a:bodyPr>
          <a:lstStyle>
            <a:lvl1pPr marL="0" indent="0">
              <a:buNone/>
              <a:defRPr sz="180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637917" y="1774217"/>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View &gt;&gt; Header and Footer &gt;&gt; Add Unit Name</a:t>
            </a:r>
            <a:endParaRPr lang="en-US" dirty="0"/>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339665"/>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3BE6AB2-3490-2748-9E67-B0D1C9E9FDAE}"/>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355990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AC533B8E-DBF3-664D-901D-8735DE775212}"/>
              </a:ext>
            </a:extLst>
          </p:cNvPr>
          <p:cNvSpPr>
            <a:spLocks noGrp="1"/>
          </p:cNvSpPr>
          <p:nvPr>
            <p:ph type="ctrTitle" hasCustomPrompt="1"/>
          </p:nvPr>
        </p:nvSpPr>
        <p:spPr>
          <a:xfrm>
            <a:off x="628649" y="3367174"/>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Closing Slide Header</a:t>
            </a:r>
          </a:p>
        </p:txBody>
      </p:sp>
      <p:sp>
        <p:nvSpPr>
          <p:cNvPr id="20" name="Footer Placeholder 4">
            <a:extLst>
              <a:ext uri="{FF2B5EF4-FFF2-40B4-BE49-F238E27FC236}">
                <a16:creationId xmlns:a16="http://schemas.microsoft.com/office/drawing/2014/main" id="{4D36833F-B2C7-1C49-9947-A60C1ACB0296}"/>
              </a:ext>
            </a:extLst>
          </p:cNvPr>
          <p:cNvSpPr>
            <a:spLocks noGrp="1"/>
          </p:cNvSpPr>
          <p:nvPr>
            <p:ph type="ftr" sz="quarter" idx="3"/>
          </p:nvPr>
        </p:nvSpPr>
        <p:spPr>
          <a:xfrm>
            <a:off x="637917" y="2463765"/>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View &gt;&gt; Header and Footer &gt;&gt; Add Unit Name</a:t>
            </a:r>
            <a:endParaRPr lang="en-US" dirty="0"/>
          </a:p>
        </p:txBody>
      </p:sp>
      <p:cxnSp>
        <p:nvCxnSpPr>
          <p:cNvPr id="21" name="Straight Connector 20">
            <a:extLst>
              <a:ext uri="{FF2B5EF4-FFF2-40B4-BE49-F238E27FC236}">
                <a16:creationId xmlns:a16="http://schemas.microsoft.com/office/drawing/2014/main" id="{4F7216A4-2452-1B4B-AE0D-122E7F5A5965}"/>
              </a:ext>
            </a:extLst>
          </p:cNvPr>
          <p:cNvCxnSpPr>
            <a:cxnSpLocks/>
          </p:cNvCxnSpPr>
          <p:nvPr userDrawn="1"/>
        </p:nvCxnSpPr>
        <p:spPr>
          <a:xfrm>
            <a:off x="730595" y="3029213"/>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A153940-985B-0343-8AA0-962B6459BED9}"/>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2883638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go Only Slide">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269D8-9185-4B4A-BBD8-98902D1A9F29}"/>
              </a:ext>
            </a:extLst>
          </p:cNvPr>
          <p:cNvPicPr>
            <a:picLocks noChangeAspect="1"/>
          </p:cNvPicPr>
          <p:nvPr userDrawn="1"/>
        </p:nvPicPr>
        <p:blipFill>
          <a:blip r:embed="rId2"/>
          <a:stretch>
            <a:fillRect/>
          </a:stretch>
        </p:blipFill>
        <p:spPr>
          <a:xfrm>
            <a:off x="1464365" y="1875183"/>
            <a:ext cx="6215270" cy="3107635"/>
          </a:xfrm>
          <a:prstGeom prst="rect">
            <a:avLst/>
          </a:prstGeom>
        </p:spPr>
      </p:pic>
    </p:spTree>
    <p:extLst>
      <p:ext uri="{BB962C8B-B14F-4D97-AF65-F5344CB8AC3E}">
        <p14:creationId xmlns:p14="http://schemas.microsoft.com/office/powerpoint/2010/main" val="161116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Slide – Gold Patter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797686C-E450-46F8-B31F-F4CAF5813A56}"/>
              </a:ext>
            </a:extLst>
          </p:cNvPr>
          <p:cNvSpPr>
            <a:spLocks noGrp="1"/>
          </p:cNvSpPr>
          <p:nvPr>
            <p:ph type="title"/>
          </p:nvPr>
        </p:nvSpPr>
        <p:spPr>
          <a:xfrm>
            <a:off x="554509" y="494273"/>
            <a:ext cx="7886700" cy="869089"/>
          </a:xfrm>
        </p:spPr>
        <p:txBody>
          <a:bodyPr>
            <a:normAutofit/>
          </a:bodyPr>
          <a:lstStyle>
            <a:lvl1pPr>
              <a:defRPr sz="3600"/>
            </a:lvl1pPr>
          </a:lstStyle>
          <a:p>
            <a:r>
              <a:rPr lang="en-US" dirty="0"/>
              <a:t>Click to edit Master title style</a:t>
            </a:r>
          </a:p>
        </p:txBody>
      </p:sp>
      <p:sp>
        <p:nvSpPr>
          <p:cNvPr id="11" name="Content Placeholder 2">
            <a:extLst>
              <a:ext uri="{FF2B5EF4-FFF2-40B4-BE49-F238E27FC236}">
                <a16:creationId xmlns:a16="http://schemas.microsoft.com/office/drawing/2014/main" id="{2D778384-1EF9-42E9-A914-E74A6A464AF6}"/>
              </a:ext>
            </a:extLst>
          </p:cNvPr>
          <p:cNvSpPr>
            <a:spLocks noGrp="1"/>
          </p:cNvSpPr>
          <p:nvPr>
            <p:ph idx="1"/>
          </p:nvPr>
        </p:nvSpPr>
        <p:spPr>
          <a:xfrm>
            <a:off x="554509" y="1591689"/>
            <a:ext cx="7886700" cy="4298360"/>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a:extLst>
              <a:ext uri="{FF2B5EF4-FFF2-40B4-BE49-F238E27FC236}">
                <a16:creationId xmlns:a16="http://schemas.microsoft.com/office/drawing/2014/main" id="{1F422EC1-DA25-4435-8797-D44A5CD35277}"/>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4A59EB8-67BE-440F-BA60-AAD8C3894B72}"/>
              </a:ext>
            </a:extLst>
          </p:cNvPr>
          <p:cNvSpPr/>
          <p:nvPr userDrawn="1"/>
        </p:nvSpPr>
        <p:spPr>
          <a:xfrm>
            <a:off x="0" y="6389512"/>
            <a:ext cx="9144000" cy="4684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4" name="Picture 13" descr="Background pattern&#10;&#10;Description automatically generated">
            <a:extLst>
              <a:ext uri="{FF2B5EF4-FFF2-40B4-BE49-F238E27FC236}">
                <a16:creationId xmlns:a16="http://schemas.microsoft.com/office/drawing/2014/main" id="{CBB02F3F-EF33-492D-B6E5-1F61AC4D8421}"/>
              </a:ext>
            </a:extLst>
          </p:cNvPr>
          <p:cNvPicPr>
            <a:picLocks noChangeAspect="1"/>
          </p:cNvPicPr>
          <p:nvPr userDrawn="1"/>
        </p:nvPicPr>
        <p:blipFill rotWithShape="1">
          <a:blip r:embed="rId3">
            <a:alphaModFix amt="55000"/>
          </a:blip>
          <a:srcRect b="92118"/>
          <a:stretch/>
        </p:blipFill>
        <p:spPr>
          <a:xfrm>
            <a:off x="1" y="6391657"/>
            <a:ext cx="9144000" cy="466344"/>
          </a:xfrm>
          <a:prstGeom prst="rect">
            <a:avLst/>
          </a:prstGeom>
          <a:noFill/>
        </p:spPr>
      </p:pic>
      <p:sp>
        <p:nvSpPr>
          <p:cNvPr id="15" name="Footer Placeholder 4">
            <a:extLst>
              <a:ext uri="{FF2B5EF4-FFF2-40B4-BE49-F238E27FC236}">
                <a16:creationId xmlns:a16="http://schemas.microsoft.com/office/drawing/2014/main" id="{F9ABFF5E-F1F5-4501-BCD7-3E0E29FD44CB}"/>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tx1"/>
                </a:solidFill>
              </a:defRPr>
            </a:lvl1pPr>
          </a:lstStyle>
          <a:p>
            <a:r>
              <a:rPr lang="en-US" dirty="0"/>
              <a:t>College of Liberal Arts and Sciences</a:t>
            </a:r>
          </a:p>
        </p:txBody>
      </p:sp>
      <p:pic>
        <p:nvPicPr>
          <p:cNvPr id="10" name="Picture 9" descr="Logo&#10;&#10;Description automatically generated">
            <a:extLst>
              <a:ext uri="{FF2B5EF4-FFF2-40B4-BE49-F238E27FC236}">
                <a16:creationId xmlns:a16="http://schemas.microsoft.com/office/drawing/2014/main" id="{405BB6F8-BDE2-467B-B99C-BBC76B1C2003}"/>
              </a:ext>
            </a:extLst>
          </p:cNvPr>
          <p:cNvPicPr>
            <a:picLocks noChangeAspect="1"/>
          </p:cNvPicPr>
          <p:nvPr userDrawn="1"/>
        </p:nvPicPr>
        <p:blipFill>
          <a:blip r:embed="rId4"/>
          <a:stretch>
            <a:fillRect/>
          </a:stretch>
        </p:blipFill>
        <p:spPr>
          <a:xfrm>
            <a:off x="628651" y="6225219"/>
            <a:ext cx="1344588" cy="640080"/>
          </a:xfrm>
          <a:prstGeom prst="rect">
            <a:avLst/>
          </a:prstGeom>
        </p:spPr>
      </p:pic>
    </p:spTree>
    <p:extLst>
      <p:ext uri="{BB962C8B-B14F-4D97-AF65-F5344CB8AC3E}">
        <p14:creationId xmlns:p14="http://schemas.microsoft.com/office/powerpoint/2010/main" val="3543672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557929"/>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38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tx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627502"/>
            <a:ext cx="6858000" cy="407460"/>
          </a:xfrm>
        </p:spPr>
        <p:txBody>
          <a:bodyPr/>
          <a:lstStyle>
            <a:lvl1pPr marL="0" indent="0" algn="l">
              <a:buNone/>
              <a:defRPr sz="180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27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 Photo Background">
    <p:bg>
      <p:bgPr>
        <a:solidFill>
          <a:schemeClr val="bg1"/>
        </a:solidFill>
        <a:effectLst/>
      </p:bgPr>
    </p:bg>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5FFEA7CF-83E7-764C-ABBA-82BBDBDAEC0D}"/>
              </a:ext>
            </a:extLst>
          </p:cNvPr>
          <p:cNvSpPr>
            <a:spLocks noGrp="1"/>
          </p:cNvSpPr>
          <p:nvPr>
            <p:ph type="pic" sz="quarter" idx="11"/>
          </p:nvPr>
        </p:nvSpPr>
        <p:spPr>
          <a:xfrm>
            <a:off x="0" y="0"/>
            <a:ext cx="9144000" cy="6858000"/>
          </a:xfrm>
        </p:spPr>
        <p:txBody>
          <a:bodyPr anchor="ctr" anchorCtr="0"/>
          <a:lstStyle>
            <a:lvl1pPr marL="0" indent="0" algn="ctr">
              <a:buNone/>
              <a:defRPr>
                <a:solidFill>
                  <a:schemeClr val="accent3"/>
                </a:solidFill>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8E5B506F-BBA1-9842-893B-0EB9BFBD1D66}"/>
              </a:ext>
            </a:extLst>
          </p:cNvPr>
          <p:cNvSpPr>
            <a:spLocks noGrp="1"/>
          </p:cNvSpPr>
          <p:nvPr>
            <p:ph type="body" sz="quarter" idx="12" hasCustomPrompt="1"/>
          </p:nvPr>
        </p:nvSpPr>
        <p:spPr>
          <a:xfrm>
            <a:off x="804475" y="2393895"/>
            <a:ext cx="3624710" cy="553998"/>
          </a:xfrm>
          <a:solidFill>
            <a:schemeClr val="accent1"/>
          </a:solidFill>
        </p:spPr>
        <p:txBody>
          <a:bodyPr vert="horz" wrap="none" lIns="91440" anchor="ctr" anchorCtr="0">
            <a:spAutoFit/>
          </a:bodyPr>
          <a:lstStyle>
            <a:lvl1pPr marL="0" indent="0">
              <a:buNone/>
              <a:defRPr sz="3000" b="1"/>
            </a:lvl1pPr>
            <a:lvl2pPr marL="342900" indent="0">
              <a:buNone/>
              <a:defRPr/>
            </a:lvl2pPr>
            <a:lvl3pPr marL="685800" indent="0">
              <a:buNone/>
              <a:defRPr/>
            </a:lvl3pPr>
            <a:lvl4pPr marL="1028700" indent="0">
              <a:buNone/>
              <a:defRPr/>
            </a:lvl4pPr>
            <a:lvl5pPr marL="1371600" indent="0">
              <a:buNone/>
              <a:defRPr/>
            </a:lvl5pPr>
          </a:lstStyle>
          <a:p>
            <a:pPr lvl="0"/>
            <a:r>
              <a:rPr lang="en-US" dirty="0"/>
              <a:t>SECTION HEADER</a:t>
            </a:r>
          </a:p>
        </p:txBody>
      </p:sp>
    </p:spTree>
    <p:extLst>
      <p:ext uri="{BB962C8B-B14F-4D97-AF65-F5344CB8AC3E}">
        <p14:creationId xmlns:p14="http://schemas.microsoft.com/office/powerpoint/2010/main" val="343161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ulle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591689"/>
            <a:ext cx="7886700" cy="4388698"/>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111DF5C-863B-494F-85BE-A436C8203ED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691165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ullet Slide - 2 Line Titl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hasCustomPrompt="1"/>
          </p:nvPr>
        </p:nvSpPr>
        <p:spPr>
          <a:xfrm>
            <a:off x="573044" y="365126"/>
            <a:ext cx="7886700" cy="1331865"/>
          </a:xfrm>
        </p:spPr>
        <p:txBody>
          <a:bodyPr/>
          <a:lstStyle/>
          <a:p>
            <a:r>
              <a:rPr lang="en-US" dirty="0"/>
              <a:t>Click to edit Master title style </a:t>
            </a:r>
            <a:br>
              <a:rPr lang="en-US" dirty="0"/>
            </a:br>
            <a:r>
              <a:rPr lang="en-US" dirty="0"/>
              <a:t>that runs to two lines</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87101"/>
            <a:ext cx="7886700" cy="4018000"/>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B009528C-DB51-A24D-915E-2E04DFCB9A2B}"/>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2" name="Picture 11">
            <a:extLst>
              <a:ext uri="{FF2B5EF4-FFF2-40B4-BE49-F238E27FC236}">
                <a16:creationId xmlns:a16="http://schemas.microsoft.com/office/drawing/2014/main" id="{3149DAA7-4BE1-B748-9C7B-DA63BD0EB75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89796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Slide - Photo">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E8E5D18-D14C-2E49-8475-3B6767E2DE9A}"/>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42EEDE3-0B18-E049-BE23-974E50C72979}"/>
              </a:ext>
            </a:extLst>
          </p:cNvPr>
          <p:cNvSpPr>
            <a:spLocks noGrp="1"/>
          </p:cNvSpPr>
          <p:nvPr>
            <p:ph type="pic" sz="quarter" idx="11"/>
          </p:nvPr>
        </p:nvSpPr>
        <p:spPr>
          <a:xfrm>
            <a:off x="4913970" y="1"/>
            <a:ext cx="4227557" cy="6383774"/>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
        <p:nvSpPr>
          <p:cNvPr id="10" name="Title 1">
            <a:extLst>
              <a:ext uri="{FF2B5EF4-FFF2-40B4-BE49-F238E27FC236}">
                <a16:creationId xmlns:a16="http://schemas.microsoft.com/office/drawing/2014/main" id="{DACFD86F-631F-DB40-8919-BA8E20BF834E}"/>
              </a:ext>
            </a:extLst>
          </p:cNvPr>
          <p:cNvSpPr>
            <a:spLocks noGrp="1"/>
          </p:cNvSpPr>
          <p:nvPr>
            <p:ph type="title"/>
          </p:nvPr>
        </p:nvSpPr>
        <p:spPr>
          <a:xfrm>
            <a:off x="573043" y="365126"/>
            <a:ext cx="4227557" cy="1331865"/>
          </a:xfrm>
        </p:spPr>
        <p:txBody>
          <a:bodyPr/>
          <a:lstStyle/>
          <a:p>
            <a:r>
              <a:rPr lang="en-US"/>
              <a:t>Click to edit Master title style</a:t>
            </a:r>
            <a:endParaRPr lang="en-US" dirty="0"/>
          </a:p>
        </p:txBody>
      </p:sp>
      <p:cxnSp>
        <p:nvCxnSpPr>
          <p:cNvPr id="11" name="Straight Connector 10">
            <a:extLst>
              <a:ext uri="{FF2B5EF4-FFF2-40B4-BE49-F238E27FC236}">
                <a16:creationId xmlns:a16="http://schemas.microsoft.com/office/drawing/2014/main" id="{B7458B34-F735-D249-820C-C797A1F1FED6}"/>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401F0FA0-1F46-E043-AE59-E85747041EFC}"/>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4" name="Picture 13">
            <a:extLst>
              <a:ext uri="{FF2B5EF4-FFF2-40B4-BE49-F238E27FC236}">
                <a16:creationId xmlns:a16="http://schemas.microsoft.com/office/drawing/2014/main" id="{AADB5E60-3D00-2445-93A3-D52213C5113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62550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Slide - Photo Colla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D99024-F68B-C04C-A2AC-E78D62D8E79D}"/>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6" name="Picture Placeholder 4">
            <a:extLst>
              <a:ext uri="{FF2B5EF4-FFF2-40B4-BE49-F238E27FC236}">
                <a16:creationId xmlns:a16="http://schemas.microsoft.com/office/drawing/2014/main" id="{3E5CE386-BEFE-FE49-A675-D93BEDF680BC}"/>
              </a:ext>
            </a:extLst>
          </p:cNvPr>
          <p:cNvSpPr>
            <a:spLocks noGrp="1"/>
          </p:cNvSpPr>
          <p:nvPr>
            <p:ph type="pic" sz="quarter" idx="11" hasCustomPrompt="1"/>
          </p:nvPr>
        </p:nvSpPr>
        <p:spPr>
          <a:xfrm>
            <a:off x="5319933" y="2855783"/>
            <a:ext cx="3824068" cy="3537931"/>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 Click icon to add picture </a:t>
            </a:r>
          </a:p>
        </p:txBody>
      </p:sp>
      <p:sp>
        <p:nvSpPr>
          <p:cNvPr id="8" name="Picture Placeholder 4">
            <a:extLst>
              <a:ext uri="{FF2B5EF4-FFF2-40B4-BE49-F238E27FC236}">
                <a16:creationId xmlns:a16="http://schemas.microsoft.com/office/drawing/2014/main" id="{04FCC643-718F-7645-8F8D-0BFC94D0506B}"/>
              </a:ext>
            </a:extLst>
          </p:cNvPr>
          <p:cNvSpPr>
            <a:spLocks noGrp="1"/>
          </p:cNvSpPr>
          <p:nvPr>
            <p:ph type="pic" sz="quarter" idx="14"/>
          </p:nvPr>
        </p:nvSpPr>
        <p:spPr>
          <a:xfrm>
            <a:off x="5319932"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9" name="Picture Placeholder 4">
            <a:extLst>
              <a:ext uri="{FF2B5EF4-FFF2-40B4-BE49-F238E27FC236}">
                <a16:creationId xmlns:a16="http://schemas.microsoft.com/office/drawing/2014/main" id="{41C31617-CC11-4C42-B6D0-164DF6AFBF41}"/>
              </a:ext>
            </a:extLst>
          </p:cNvPr>
          <p:cNvSpPr>
            <a:spLocks noGrp="1"/>
          </p:cNvSpPr>
          <p:nvPr>
            <p:ph type="pic" sz="quarter" idx="15"/>
          </p:nvPr>
        </p:nvSpPr>
        <p:spPr>
          <a:xfrm>
            <a:off x="7252028"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a:t>Click icon to add picture</a:t>
            </a:r>
            <a:endParaRPr lang="en-US" dirty="0"/>
          </a:p>
        </p:txBody>
      </p:sp>
      <p:sp>
        <p:nvSpPr>
          <p:cNvPr id="16" name="Title 1">
            <a:extLst>
              <a:ext uri="{FF2B5EF4-FFF2-40B4-BE49-F238E27FC236}">
                <a16:creationId xmlns:a16="http://schemas.microsoft.com/office/drawing/2014/main" id="{7524483D-CFE3-E34D-BB74-CEDD541765E2}"/>
              </a:ext>
            </a:extLst>
          </p:cNvPr>
          <p:cNvSpPr>
            <a:spLocks noGrp="1"/>
          </p:cNvSpPr>
          <p:nvPr>
            <p:ph type="title"/>
          </p:nvPr>
        </p:nvSpPr>
        <p:spPr>
          <a:xfrm>
            <a:off x="563776" y="365126"/>
            <a:ext cx="4227557" cy="1331865"/>
          </a:xfrm>
        </p:spPr>
        <p:txBody>
          <a:body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EB28F420-DDD1-5E4A-9513-EAE252D759FE}"/>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65D1D7B4-E242-C142-8F5F-F3301CC0249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757E0904-C0C0-C444-8526-10F5A0BCCCC3}"/>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3" name="Picture 12">
            <a:extLst>
              <a:ext uri="{FF2B5EF4-FFF2-40B4-BE49-F238E27FC236}">
                <a16:creationId xmlns:a16="http://schemas.microsoft.com/office/drawing/2014/main" id="{D5C05709-C64C-4E48-ADA0-05F2402FBAB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133807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lstStyle/>
          <a:p>
            <a:r>
              <a:rPr lang="en-US"/>
              <a:t>Click to edit Master title style</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hart Placeholder 4">
            <a:extLst>
              <a:ext uri="{FF2B5EF4-FFF2-40B4-BE49-F238E27FC236}">
                <a16:creationId xmlns:a16="http://schemas.microsoft.com/office/drawing/2014/main" id="{DF1F65E7-1CB7-3D42-91A9-88DA4E58EB0E}"/>
              </a:ext>
            </a:extLst>
          </p:cNvPr>
          <p:cNvSpPr>
            <a:spLocks noGrp="1"/>
          </p:cNvSpPr>
          <p:nvPr>
            <p:ph type="chart" sz="quarter" idx="10"/>
          </p:nvPr>
        </p:nvSpPr>
        <p:spPr>
          <a:xfrm>
            <a:off x="554510" y="1570038"/>
            <a:ext cx="7886700" cy="4114800"/>
          </a:xfrm>
        </p:spPr>
        <p:txBody>
          <a:bodyPr/>
          <a:lstStyle/>
          <a:p>
            <a:r>
              <a:rPr lang="en-US"/>
              <a:t>Click icon to add chart</a:t>
            </a:r>
            <a:endParaRPr lang="en-US" dirty="0"/>
          </a:p>
        </p:txBody>
      </p:sp>
      <p:sp>
        <p:nvSpPr>
          <p:cNvPr id="9" name="Footer Placeholder 4">
            <a:extLst>
              <a:ext uri="{FF2B5EF4-FFF2-40B4-BE49-F238E27FC236}">
                <a16:creationId xmlns:a16="http://schemas.microsoft.com/office/drawing/2014/main" id="{35D72E00-D5A0-3949-A13A-E74226E1A031}"/>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View &gt;&gt; Header and Footer &gt;&gt; Add Unit Name</a:t>
            </a:r>
            <a:endParaRPr lang="en-US" dirty="0"/>
          </a:p>
        </p:txBody>
      </p:sp>
      <p:pic>
        <p:nvPicPr>
          <p:cNvPr id="11" name="Picture 10">
            <a:extLst>
              <a:ext uri="{FF2B5EF4-FFF2-40B4-BE49-F238E27FC236}">
                <a16:creationId xmlns:a16="http://schemas.microsoft.com/office/drawing/2014/main" id="{74A12B3D-5C17-A448-B655-A9DD7C2ED828}"/>
              </a:ext>
            </a:extLst>
          </p:cNvPr>
          <p:cNvPicPr>
            <a:picLocks noChangeAspect="1"/>
          </p:cNvPicPr>
          <p:nvPr userDrawn="1"/>
        </p:nvPicPr>
        <p:blipFill>
          <a:blip r:embed="rId2"/>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314276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47C82-65E8-6F4A-93F5-B60D5D90FAEC}"/>
              </a:ext>
            </a:extLst>
          </p:cNvPr>
          <p:cNvSpPr>
            <a:spLocks noGrp="1"/>
          </p:cNvSpPr>
          <p:nvPr>
            <p:ph type="title"/>
          </p:nvPr>
        </p:nvSpPr>
        <p:spPr>
          <a:xfrm>
            <a:off x="628650" y="365126"/>
            <a:ext cx="7886700" cy="8961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D0A12C-E82E-3F40-8F2F-F914F24F0B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0061491"/>
      </p:ext>
    </p:extLst>
  </p:cSld>
  <p:clrMap bg1="lt1" tx1="dk1" bg2="lt2" tx2="dk2" accent1="accent1" accent2="accent2" accent3="accent3" accent4="accent4" accent5="accent5" accent6="accent6" hlink="hlink" folHlink="folHlink"/>
  <p:sldLayoutIdLst>
    <p:sldLayoutId id="2147483656" r:id="rId1"/>
    <p:sldLayoutId id="2147483659" r:id="rId2"/>
    <p:sldLayoutId id="2147483663" r:id="rId3"/>
    <p:sldLayoutId id="2147483661" r:id="rId4"/>
    <p:sldLayoutId id="2147483650" r:id="rId5"/>
    <p:sldLayoutId id="2147483662" r:id="rId6"/>
    <p:sldLayoutId id="2147483654" r:id="rId7"/>
    <p:sldLayoutId id="2147483655" r:id="rId8"/>
    <p:sldLayoutId id="2147483665" r:id="rId9"/>
    <p:sldLayoutId id="2147483664" r:id="rId10"/>
    <p:sldLayoutId id="2147483666" r:id="rId11"/>
    <p:sldLayoutId id="2147483667" r:id="rId12"/>
  </p:sldLayoutIdLst>
  <p:hf sldNum="0" hdr="0" dt="0"/>
  <p:txStyles>
    <p:titleStyle>
      <a:lvl1pPr algn="l" defTabSz="6858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duo.com/product/multi-factor-authentication-mfa/duo-mobile-app" TargetMode="External"/><Relationship Id="rId2" Type="http://schemas.openxmlformats.org/officeDocument/2006/relationships/hyperlink" Target="https://transitapp.com/" TargetMode="External"/><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hyperlink" Target="https://canvas.instructure.com/courses/1045977/pages/canvas-app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police.uiowa.edu/services/rave-guardian" TargetMode="Externa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hyperlink" Target="https://hris.uiowa.edu/directDeposit/" TargetMode="External"/><Relationship Id="rId5" Type="http://schemas.openxmlformats.org/officeDocument/2006/relationships/hyperlink" Target="https://police.uiowa.edu/services/nite-ride" TargetMode="External"/><Relationship Id="rId4" Type="http://schemas.openxmlformats.org/officeDocument/2006/relationships/hyperlink" Target="https://www.google.com/maps/d/viewer?mid=1V2DvTwpEuN3PT0_Q0HUY-wyiZm8&amp;ll=41.661344643405755%2C-91.55390025000003&amp;z=1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idcard.uiowa.edu/iowa-one-card"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its.uiowa.edu/office365email" TargetMode="External"/><Relationship Id="rId7" Type="http://schemas.openxmlformats.org/officeDocument/2006/relationships/hyperlink" Target="https://its.uiowa.edu/support/article/210" TargetMode="Externa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hyperlink" Target="https://calendarcombiner.iowa.uiowa.edu/settings/registrar" TargetMode="External"/><Relationship Id="rId5" Type="http://schemas.openxmlformats.org/officeDocument/2006/relationships/hyperlink" Target="https://calendarcombiner.iowa.uiowa.edu/settings/courses" TargetMode="External"/><Relationship Id="rId4" Type="http://schemas.openxmlformats.org/officeDocument/2006/relationships/hyperlink" Target="https://its.uiowa.edu/support/article/89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its.uiowa.edu/support/article/210" TargetMode="External"/><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hyperlink" Target="https://its.uiowa.edu/vpn" TargetMode="External"/><Relationship Id="rId4" Type="http://schemas.openxmlformats.org/officeDocument/2006/relationships/hyperlink" Target="https://its.uiowa.edu/remotedesktop"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hris.uiowa.edu/ePersonnel/driver.php?vt=EMP" TargetMode="External"/><Relationship Id="rId3" Type="http://schemas.openxmlformats.org/officeDocument/2006/relationships/hyperlink" Target="https://iam.uiowa.edu/lingo/home/recordmic" TargetMode="External"/><Relationship Id="rId7" Type="http://schemas.openxmlformats.org/officeDocument/2006/relationships/hyperlink" Target="https://apps.its.uiowa.edu/nams/hr-residing.page" TargetMode="External"/><Relationship Id="rId2" Type="http://schemas.openxmlformats.org/officeDocument/2006/relationships/hyperlink" Target="https://hris.uiowa.edu/preferredFirstName/" TargetMode="External"/><Relationship Id="rId1" Type="http://schemas.openxmlformats.org/officeDocument/2006/relationships/slideLayout" Target="../slideLayouts/slideLayout12.xml"/><Relationship Id="rId6" Type="http://schemas.openxmlformats.org/officeDocument/2006/relationships/hyperlink" Target="https://apps.its.uiowa.edu/chgalias/massmail-filter" TargetMode="External"/><Relationship Id="rId5" Type="http://schemas.openxmlformats.org/officeDocument/2006/relationships/hyperlink" Target="https://hris.uiowa.edu/emrgctct/contacts.php" TargetMode="External"/><Relationship Id="rId4" Type="http://schemas.openxmlformats.org/officeDocument/2006/relationships/hyperlink" Target="https://apps.its.uiowa.edu/hawkalert/settings" TargetMode="External"/><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hyperlink" Target="https://brand.uiowa.edu/template-library" TargetMode="External"/><Relationship Id="rId2" Type="http://schemas.openxmlformats.org/officeDocument/2006/relationships/hyperlink" Target="https://osc.uiowa.edu/photography" TargetMode="External"/><Relationship Id="rId1" Type="http://schemas.openxmlformats.org/officeDocument/2006/relationships/slideLayout" Target="../slideLayouts/slideLayout12.xml"/><Relationship Id="rId4" Type="http://schemas.openxmlformats.org/officeDocument/2006/relationships/hyperlink" Target="https://resource.clas.uiowa.edu/marketing-communications/toolki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askjan.org/" TargetMode="External"/><Relationship Id="rId7" Type="http://schemas.openxmlformats.org/officeDocument/2006/relationships/image" Target="../media/image11.png"/><Relationship Id="rId2" Type="http://schemas.openxmlformats.org/officeDocument/2006/relationships/hyperlink" Target="https://hr.uiowa.edu/support/faculty-and-staff-disability-services" TargetMode="Externa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mailto:fsds@uiowa.edu"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downtowniowacity.com/events/" TargetMode="External"/><Relationship Id="rId3" Type="http://schemas.openxmlformats.org/officeDocument/2006/relationships/hyperlink" Target="https://icfilmscene.org/" TargetMode="External"/><Relationship Id="rId7" Type="http://schemas.openxmlformats.org/officeDocument/2006/relationships/hyperlink" Target="https://www.thinkiowacity.com/events/live-music/" TargetMode="External"/><Relationship Id="rId12" Type="http://schemas.openxmlformats.org/officeDocument/2006/relationships/hyperlink" Target="https://welcomeicarea.org/" TargetMode="External"/><Relationship Id="rId2" Type="http://schemas.openxmlformats.org/officeDocument/2006/relationships/hyperlink" Target="https://www.icgov.org/parks" TargetMode="External"/><Relationship Id="rId1" Type="http://schemas.openxmlformats.org/officeDocument/2006/relationships/slideLayout" Target="../slideLayouts/slideLayout12.xml"/><Relationship Id="rId6" Type="http://schemas.openxmlformats.org/officeDocument/2006/relationships/hyperlink" Target="https://www.coralridgemall.com/en.html" TargetMode="External"/><Relationship Id="rId11" Type="http://schemas.openxmlformats.org/officeDocument/2006/relationships/hyperlink" Target="https://events.uiowa.edu/" TargetMode="External"/><Relationship Id="rId5" Type="http://schemas.openxmlformats.org/officeDocument/2006/relationships/hyperlink" Target="https://www.icgov.org/farmersmarket" TargetMode="External"/><Relationship Id="rId10" Type="http://schemas.openxmlformats.org/officeDocument/2006/relationships/hyperlink" Target="https://tour.concept3d.com/share/MBPUxf5tz/stop/1" TargetMode="External"/><Relationship Id="rId4" Type="http://schemas.openxmlformats.org/officeDocument/2006/relationships/hyperlink" Target="https://hancher.uiowa.edu/" TargetMode="Externa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hyperlink" Target="https://transportation.uiowa.edu/cambus/transit" TargetMode="External"/><Relationship Id="rId13" Type="http://schemas.openxmlformats.org/officeDocument/2006/relationships/image" Target="../media/image15.png"/><Relationship Id="rId3" Type="http://schemas.openxmlformats.org/officeDocument/2006/relationships/hyperlink" Target="https://www.icgov.org/government/departments-and-divisions/transportation/parking/parking-apps" TargetMode="External"/><Relationship Id="rId7" Type="http://schemas.openxmlformats.org/officeDocument/2006/relationships/hyperlink" Target="https://transportation.uiowa.edu/cambus/routes" TargetMode="External"/><Relationship Id="rId12" Type="http://schemas.openxmlformats.org/officeDocument/2006/relationships/image" Target="../media/image14.png"/><Relationship Id="rId2" Type="http://schemas.openxmlformats.org/officeDocument/2006/relationships/hyperlink" Target="https://transportation.uiowa.edu/parking/employee/new-employee-resource" TargetMode="External"/><Relationship Id="rId1" Type="http://schemas.openxmlformats.org/officeDocument/2006/relationships/slideLayout" Target="../slideLayouts/slideLayout12.xml"/><Relationship Id="rId6" Type="http://schemas.openxmlformats.org/officeDocument/2006/relationships/hyperlink" Target="https://www.coralville.org/166/Bus-Schedules-Route-Maps" TargetMode="External"/><Relationship Id="rId11" Type="http://schemas.openxmlformats.org/officeDocument/2006/relationships/image" Target="../media/image13.png"/><Relationship Id="rId5" Type="http://schemas.openxmlformats.org/officeDocument/2006/relationships/hyperlink" Target="https://www.icgov.org/busSchedules" TargetMode="External"/><Relationship Id="rId10" Type="http://schemas.openxmlformats.org/officeDocument/2006/relationships/image" Target="../media/image12.png"/><Relationship Id="rId4" Type="http://schemas.openxmlformats.org/officeDocument/2006/relationships/hyperlink" Target="https://www.icgov.org/parkingmeters#Parking%20ramps" TargetMode="External"/><Relationship Id="rId9" Type="http://schemas.openxmlformats.org/officeDocument/2006/relationships/hyperlink" Target="https://maps.uiowa.edu/" TargetMode="External"/><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BC814-5990-9435-C5CE-54CF4071EE28}"/>
              </a:ext>
            </a:extLst>
          </p:cNvPr>
          <p:cNvSpPr>
            <a:spLocks noGrp="1"/>
          </p:cNvSpPr>
          <p:nvPr>
            <p:ph type="ctrTitle"/>
          </p:nvPr>
        </p:nvSpPr>
        <p:spPr/>
        <p:txBody>
          <a:bodyPr>
            <a:normAutofit fontScale="90000"/>
          </a:bodyPr>
          <a:lstStyle/>
          <a:p>
            <a:r>
              <a:rPr lang="en-US" dirty="0"/>
              <a:t>Optional Additional Information for Graduate Students</a:t>
            </a:r>
          </a:p>
        </p:txBody>
      </p:sp>
      <p:sp>
        <p:nvSpPr>
          <p:cNvPr id="3" name="Subtitle 2">
            <a:extLst>
              <a:ext uri="{FF2B5EF4-FFF2-40B4-BE49-F238E27FC236}">
                <a16:creationId xmlns:a16="http://schemas.microsoft.com/office/drawing/2014/main" id="{DC75A8CA-2929-6379-8452-8A432B7D09BF}"/>
              </a:ext>
            </a:extLst>
          </p:cNvPr>
          <p:cNvSpPr>
            <a:spLocks noGrp="1"/>
          </p:cNvSpPr>
          <p:nvPr>
            <p:ph type="subTitle" idx="1"/>
          </p:nvPr>
        </p:nvSpPr>
        <p:spPr>
          <a:xfrm>
            <a:off x="628649" y="4436060"/>
            <a:ext cx="6858000" cy="407460"/>
          </a:xfrm>
        </p:spPr>
        <p:txBody>
          <a:bodyPr/>
          <a:lstStyle/>
          <a:p>
            <a:r>
              <a:rPr lang="en-US" dirty="0"/>
              <a:t>TA Orientation</a:t>
            </a:r>
          </a:p>
        </p:txBody>
      </p:sp>
    </p:spTree>
    <p:extLst>
      <p:ext uri="{BB962C8B-B14F-4D97-AF65-F5344CB8AC3E}">
        <p14:creationId xmlns:p14="http://schemas.microsoft.com/office/powerpoint/2010/main" val="329855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BC13E-3F9A-442B-B579-EC4039E2D967}"/>
              </a:ext>
            </a:extLst>
          </p:cNvPr>
          <p:cNvSpPr>
            <a:spLocks noGrp="1"/>
          </p:cNvSpPr>
          <p:nvPr>
            <p:ph type="title"/>
          </p:nvPr>
        </p:nvSpPr>
        <p:spPr/>
        <p:txBody>
          <a:bodyPr>
            <a:normAutofit/>
          </a:bodyPr>
          <a:lstStyle/>
          <a:p>
            <a:r>
              <a:rPr lang="en-US" dirty="0"/>
              <a:t>Suggested Cell Phone Applications</a:t>
            </a:r>
            <a:br>
              <a:rPr lang="en-US" dirty="0"/>
            </a:br>
            <a:endParaRPr lang="en-US" sz="2000" b="0" dirty="0"/>
          </a:p>
        </p:txBody>
      </p:sp>
      <p:sp>
        <p:nvSpPr>
          <p:cNvPr id="3" name="Content Placeholder 2">
            <a:extLst>
              <a:ext uri="{FF2B5EF4-FFF2-40B4-BE49-F238E27FC236}">
                <a16:creationId xmlns:a16="http://schemas.microsoft.com/office/drawing/2014/main" id="{90FED039-9997-4AD7-B9FB-C65AE84A7B66}"/>
              </a:ext>
            </a:extLst>
          </p:cNvPr>
          <p:cNvSpPr>
            <a:spLocks noGrp="1"/>
          </p:cNvSpPr>
          <p:nvPr>
            <p:ph idx="1"/>
          </p:nvPr>
        </p:nvSpPr>
        <p:spPr>
          <a:xfrm>
            <a:off x="383177" y="1591689"/>
            <a:ext cx="6992983" cy="4634940"/>
          </a:xfrm>
        </p:spPr>
        <p:txBody>
          <a:bodyPr>
            <a:normAutofit/>
          </a:bodyPr>
          <a:lstStyle/>
          <a:p>
            <a:pPr marL="0" indent="0">
              <a:buNone/>
            </a:pPr>
            <a:r>
              <a:rPr lang="en-US" sz="1900" b="0" i="1" dirty="0"/>
              <a:t>(This is not necessarily a link to download the app, but to show you what the service is. Don’t download a fake/scam/wrong app!)</a:t>
            </a:r>
          </a:p>
          <a:p>
            <a:pPr marL="0" indent="0">
              <a:buNone/>
            </a:pPr>
            <a:endParaRPr lang="en-US" sz="1100" i="1" dirty="0">
              <a:hlinkClick r:id="rId2"/>
            </a:endParaRPr>
          </a:p>
          <a:p>
            <a:r>
              <a:rPr lang="en-US" dirty="0">
                <a:hlinkClick r:id="rId2"/>
              </a:rPr>
              <a:t>Transit</a:t>
            </a:r>
            <a:r>
              <a:rPr lang="en-US" dirty="0"/>
              <a:t>: Iowa City, Coralville, and CAMBUS (UI) bus stops and routes</a:t>
            </a:r>
          </a:p>
          <a:p>
            <a:r>
              <a:rPr lang="en-US" dirty="0">
                <a:hlinkClick r:id="rId3"/>
              </a:rPr>
              <a:t>Duo Mobile</a:t>
            </a:r>
            <a:r>
              <a:rPr lang="en-US" dirty="0"/>
              <a:t>: UI uses two-factor authentication- this app is the easiest/quickest method</a:t>
            </a:r>
          </a:p>
          <a:p>
            <a:r>
              <a:rPr lang="en-US" dirty="0">
                <a:hlinkClick r:id="rId4"/>
              </a:rPr>
              <a:t>Canvas</a:t>
            </a:r>
            <a:r>
              <a:rPr lang="en-US" dirty="0"/>
              <a:t>: The platform to access your ICON courses, the learning management system for UI</a:t>
            </a:r>
          </a:p>
        </p:txBody>
      </p:sp>
      <p:pic>
        <p:nvPicPr>
          <p:cNvPr id="6" name="Picture 5">
            <a:extLst>
              <a:ext uri="{FF2B5EF4-FFF2-40B4-BE49-F238E27FC236}">
                <a16:creationId xmlns:a16="http://schemas.microsoft.com/office/drawing/2014/main" id="{A9E6F240-6304-4930-B18A-E00DE83F88F2}"/>
              </a:ext>
              <a:ext uri="{C183D7F6-B498-43B3-948B-1728B52AA6E4}">
                <adec:decorative xmlns:adec="http://schemas.microsoft.com/office/drawing/2017/decorative" val="1"/>
              </a:ext>
            </a:extLst>
          </p:cNvPr>
          <p:cNvPicPr>
            <a:picLocks noChangeAspect="1"/>
          </p:cNvPicPr>
          <p:nvPr/>
        </p:nvPicPr>
        <p:blipFill rotWithShape="1">
          <a:blip r:embed="rId5"/>
          <a:srcRect r="16360"/>
          <a:stretch/>
        </p:blipFill>
        <p:spPr>
          <a:xfrm>
            <a:off x="6849226" y="2253197"/>
            <a:ext cx="2181564" cy="2608283"/>
          </a:xfrm>
          <a:prstGeom prst="rect">
            <a:avLst/>
          </a:prstGeom>
        </p:spPr>
      </p:pic>
      <p:sp>
        <p:nvSpPr>
          <p:cNvPr id="4" name="Footer Placeholder 3">
            <a:extLst>
              <a:ext uri="{FF2B5EF4-FFF2-40B4-BE49-F238E27FC236}">
                <a16:creationId xmlns:a16="http://schemas.microsoft.com/office/drawing/2014/main" id="{AAC2EE99-FE5A-DBA8-FBF3-37A09957ACFF}"/>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237433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97077F-3832-C24E-8893-A9C8F891264E}"/>
              </a:ext>
            </a:extLst>
          </p:cNvPr>
          <p:cNvSpPr>
            <a:spLocks noGrp="1"/>
          </p:cNvSpPr>
          <p:nvPr>
            <p:ph type="title"/>
          </p:nvPr>
        </p:nvSpPr>
        <p:spPr/>
        <p:txBody>
          <a:bodyPr>
            <a:normAutofit/>
          </a:bodyPr>
          <a:lstStyle/>
          <a:p>
            <a:r>
              <a:rPr lang="en-US" dirty="0"/>
              <a:t>UI Public Safety</a:t>
            </a:r>
          </a:p>
        </p:txBody>
      </p:sp>
      <p:sp>
        <p:nvSpPr>
          <p:cNvPr id="6" name="Content Placeholder 5">
            <a:extLst>
              <a:ext uri="{FF2B5EF4-FFF2-40B4-BE49-F238E27FC236}">
                <a16:creationId xmlns:a16="http://schemas.microsoft.com/office/drawing/2014/main" id="{63532E2F-B01B-469B-9A40-F7DE75647133}"/>
              </a:ext>
            </a:extLst>
          </p:cNvPr>
          <p:cNvSpPr>
            <a:spLocks noGrp="1"/>
          </p:cNvSpPr>
          <p:nvPr>
            <p:ph idx="1"/>
          </p:nvPr>
        </p:nvSpPr>
        <p:spPr>
          <a:xfrm>
            <a:off x="139338" y="1551309"/>
            <a:ext cx="2917372" cy="4579525"/>
          </a:xfrm>
          <a:ln w="19050">
            <a:solidFill>
              <a:schemeClr val="bg1">
                <a:lumMod val="50000"/>
              </a:schemeClr>
            </a:solidFill>
            <a:prstDash val="sysDot"/>
          </a:ln>
        </p:spPr>
        <p:txBody>
          <a:bodyPr>
            <a:normAutofit lnSpcReduction="10000"/>
          </a:bodyPr>
          <a:lstStyle/>
          <a:p>
            <a:pPr marL="0" indent="0" algn="ctr">
              <a:lnSpc>
                <a:spcPct val="110000"/>
              </a:lnSpc>
              <a:buNone/>
            </a:pPr>
            <a:r>
              <a:rPr lang="en-US" altLang="ja-JP" sz="2000" b="1" dirty="0">
                <a:highlight>
                  <a:srgbClr val="FFCD00"/>
                </a:highlight>
              </a:rPr>
              <a:t>UI Police Department</a:t>
            </a:r>
            <a:endParaRPr lang="en-US" altLang="ja-JP" sz="2000" b="1" i="0" u="none" strike="noStrike" baseline="0" dirty="0">
              <a:highlight>
                <a:srgbClr val="FFCD00"/>
              </a:highlight>
            </a:endParaRPr>
          </a:p>
          <a:p>
            <a:pPr marL="0" indent="0">
              <a:lnSpc>
                <a:spcPct val="110000"/>
              </a:lnSpc>
              <a:spcBef>
                <a:spcPts val="800"/>
              </a:spcBef>
              <a:buNone/>
            </a:pPr>
            <a:r>
              <a:rPr lang="en-US" sz="1700" dirty="0">
                <a:solidFill>
                  <a:srgbClr val="000000"/>
                </a:solidFill>
                <a:effectLst/>
                <a:latin typeface="+mn-lt"/>
                <a:ea typeface="Times New Roman" panose="02020603050405020304" pitchFamily="18" charset="0"/>
              </a:rPr>
              <a:t>The non-emergency number for UIPD is 319-335-5022. </a:t>
            </a:r>
          </a:p>
          <a:p>
            <a:pPr marL="0" indent="0">
              <a:lnSpc>
                <a:spcPct val="110000"/>
              </a:lnSpc>
              <a:spcBef>
                <a:spcPts val="800"/>
              </a:spcBef>
              <a:buNone/>
            </a:pPr>
            <a:r>
              <a:rPr lang="en-US" altLang="ja-JP" sz="1700" b="0" i="0" u="none" strike="noStrike" baseline="0" dirty="0">
                <a:latin typeface="+mn-lt"/>
              </a:rPr>
              <a:t>You are NEVER BOTHERING them when you call. If you want to talk through a situation, are not sure whether or not you should call, or feel unsafe for any reason, call them. If you call and it turns out you don’t need them after all, that’s okay! </a:t>
            </a:r>
          </a:p>
          <a:p>
            <a:pPr marL="0" indent="0">
              <a:lnSpc>
                <a:spcPct val="110000"/>
              </a:lnSpc>
              <a:spcBef>
                <a:spcPts val="800"/>
              </a:spcBef>
              <a:buNone/>
            </a:pPr>
            <a:endParaRPr lang="en-US" altLang="ja-JP" sz="200" b="0" i="0" u="none" strike="noStrike" baseline="0" dirty="0">
              <a:latin typeface="+mn-lt"/>
            </a:endParaRPr>
          </a:p>
          <a:p>
            <a:pPr marL="0" indent="0">
              <a:lnSpc>
                <a:spcPct val="110000"/>
              </a:lnSpc>
              <a:spcBef>
                <a:spcPts val="800"/>
              </a:spcBef>
              <a:buNone/>
            </a:pPr>
            <a:r>
              <a:rPr lang="en-US" altLang="ja-JP" sz="2000" b="1" dirty="0">
                <a:latin typeface="+mn-lt"/>
              </a:rPr>
              <a:t>If in doubt or an emergency, call 911. </a:t>
            </a:r>
            <a:endParaRPr lang="en-US" altLang="ja-JP" sz="2000" b="1" i="0" u="none" strike="noStrike" baseline="0" dirty="0">
              <a:latin typeface="+mn-lt"/>
            </a:endParaRPr>
          </a:p>
          <a:p>
            <a:pPr marL="0" indent="0">
              <a:lnSpc>
                <a:spcPct val="110000"/>
              </a:lnSpc>
              <a:spcBef>
                <a:spcPts val="800"/>
              </a:spcBef>
              <a:buNone/>
            </a:pPr>
            <a:endParaRPr lang="en-US" altLang="ja-JP" b="0" i="0" u="none" strike="noStrike" baseline="0" dirty="0">
              <a:latin typeface="+mn-lt"/>
            </a:endParaRPr>
          </a:p>
        </p:txBody>
      </p:sp>
      <p:sp>
        <p:nvSpPr>
          <p:cNvPr id="7" name="Content Placeholder 5">
            <a:extLst>
              <a:ext uri="{FF2B5EF4-FFF2-40B4-BE49-F238E27FC236}">
                <a16:creationId xmlns:a16="http://schemas.microsoft.com/office/drawing/2014/main" id="{81C6B4AA-419E-4237-9C48-BD4B28CF5993}"/>
              </a:ext>
            </a:extLst>
          </p:cNvPr>
          <p:cNvSpPr txBox="1">
            <a:spLocks/>
          </p:cNvSpPr>
          <p:nvPr/>
        </p:nvSpPr>
        <p:spPr>
          <a:xfrm>
            <a:off x="3160963" y="1551308"/>
            <a:ext cx="2822073" cy="4579525"/>
          </a:xfrm>
          <a:prstGeom prst="rect">
            <a:avLst/>
          </a:prstGeom>
          <a:ln w="19050">
            <a:solidFill>
              <a:schemeClr val="bg1">
                <a:lumMod val="50000"/>
              </a:schemeClr>
            </a:solidFill>
            <a:prstDash val="sysDot"/>
          </a:ln>
        </p:spPr>
        <p:txBody>
          <a:bodyPr vert="horz" lIns="91440" tIns="45720" rIns="91440" bIns="45720" rtlCol="0">
            <a:normAutofit fontScale="85000" lnSpcReduction="10000"/>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10000"/>
              </a:lnSpc>
              <a:buNone/>
            </a:pPr>
            <a:r>
              <a:rPr lang="en-US" sz="2400" b="1" dirty="0">
                <a:highlight>
                  <a:srgbClr val="FFCD00"/>
                </a:highlight>
              </a:rPr>
              <a:t>Rave Guardian App</a:t>
            </a:r>
            <a:endParaRPr lang="en-US" altLang="ja-JP" sz="2400" b="1" i="0" u="none" strike="noStrike" baseline="0" dirty="0">
              <a:highlight>
                <a:srgbClr val="FFCD00"/>
              </a:highlight>
            </a:endParaRPr>
          </a:p>
          <a:p>
            <a:pPr marL="0" indent="0">
              <a:lnSpc>
                <a:spcPct val="110000"/>
              </a:lnSpc>
              <a:spcBef>
                <a:spcPts val="800"/>
              </a:spcBef>
              <a:buNone/>
            </a:pPr>
            <a:r>
              <a:rPr lang="en-US" sz="2000" dirty="0">
                <a:solidFill>
                  <a:srgbClr val="000000"/>
                </a:solidFill>
                <a:effectLst/>
                <a:latin typeface="+mn-lt"/>
                <a:ea typeface="Times New Roman" panose="02020603050405020304" pitchFamily="18" charset="0"/>
              </a:rPr>
              <a:t>Allows users to invite friends, family, or the Dept.  of Public Safety to act as a virtual safety escort, or “guardian,” when they travel from one location to another on campus. </a:t>
            </a:r>
          </a:p>
          <a:p>
            <a:pPr marL="0" indent="0">
              <a:lnSpc>
                <a:spcPct val="110000"/>
              </a:lnSpc>
              <a:spcBef>
                <a:spcPts val="800"/>
              </a:spcBef>
              <a:buNone/>
            </a:pPr>
            <a:r>
              <a:rPr lang="en-US" sz="2000" dirty="0">
                <a:solidFill>
                  <a:srgbClr val="000000"/>
                </a:solidFill>
                <a:latin typeface="+mn-lt"/>
                <a:ea typeface="Times New Roman" panose="02020603050405020304" pitchFamily="18" charset="0"/>
              </a:rPr>
              <a:t>The </a:t>
            </a:r>
            <a:r>
              <a:rPr lang="en-US" sz="2000" dirty="0">
                <a:solidFill>
                  <a:srgbClr val="000000"/>
                </a:solidFill>
                <a:latin typeface="+mn-lt"/>
                <a:ea typeface="Times New Roman" panose="02020603050405020304" pitchFamily="18" charset="0"/>
                <a:hlinkClick r:id="rId3"/>
              </a:rPr>
              <a:t>Rave Guardian app</a:t>
            </a:r>
            <a:r>
              <a:rPr lang="en-US" sz="2000" dirty="0">
                <a:solidFill>
                  <a:srgbClr val="000000"/>
                </a:solidFill>
                <a:effectLst/>
                <a:latin typeface="+mn-lt"/>
                <a:ea typeface="Times New Roman" panose="02020603050405020304" pitchFamily="18" charset="0"/>
              </a:rPr>
              <a:t> also features a panic button - which dials UI Police directly - and a texting option that gives those on campus the ability to text safety concerns to police anonymously.</a:t>
            </a:r>
          </a:p>
        </p:txBody>
      </p:sp>
      <p:sp>
        <p:nvSpPr>
          <p:cNvPr id="8" name="Content Placeholder 5">
            <a:extLst>
              <a:ext uri="{FF2B5EF4-FFF2-40B4-BE49-F238E27FC236}">
                <a16:creationId xmlns:a16="http://schemas.microsoft.com/office/drawing/2014/main" id="{6A4A652D-30F1-441C-97BF-5D991AC1C7B9}"/>
              </a:ext>
            </a:extLst>
          </p:cNvPr>
          <p:cNvSpPr txBox="1">
            <a:spLocks/>
          </p:cNvSpPr>
          <p:nvPr/>
        </p:nvSpPr>
        <p:spPr>
          <a:xfrm>
            <a:off x="6087290" y="1551308"/>
            <a:ext cx="2917373" cy="4579526"/>
          </a:xfrm>
          <a:prstGeom prst="rect">
            <a:avLst/>
          </a:prstGeom>
          <a:noFill/>
          <a:ln w="19050">
            <a:solidFill>
              <a:schemeClr val="bg1">
                <a:lumMod val="50000"/>
              </a:schemeClr>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10000"/>
              </a:lnSpc>
              <a:spcBef>
                <a:spcPts val="0"/>
              </a:spcBef>
              <a:buFontTx/>
              <a:buNone/>
            </a:pPr>
            <a:r>
              <a:rPr lang="en-US" altLang="ja-JP" sz="2000" b="1" dirty="0">
                <a:solidFill>
                  <a:schemeClr val="tx1">
                    <a:lumMod val="95000"/>
                    <a:lumOff val="5000"/>
                  </a:schemeClr>
                </a:solidFill>
                <a:highlight>
                  <a:srgbClr val="FFCD00"/>
                </a:highlight>
              </a:rPr>
              <a:t>NITE RIDE</a:t>
            </a:r>
          </a:p>
          <a:p>
            <a:pPr marL="0" indent="0">
              <a:spcBef>
                <a:spcPts val="0"/>
              </a:spcBef>
              <a:buNone/>
            </a:pPr>
            <a:r>
              <a:rPr lang="en-US" altLang="ja-JP" sz="1800" dirty="0">
                <a:solidFill>
                  <a:schemeClr val="tx1">
                    <a:lumMod val="95000"/>
                    <a:lumOff val="5000"/>
                  </a:schemeClr>
                </a:solidFill>
              </a:rPr>
              <a:t>This free late-night transportation service is available to UI students, faculty, and staff of all genders from 10pm-5am.</a:t>
            </a:r>
          </a:p>
          <a:p>
            <a:pPr marL="0" indent="0">
              <a:spcBef>
                <a:spcPts val="0"/>
              </a:spcBef>
              <a:buNone/>
            </a:pPr>
            <a:r>
              <a:rPr lang="en-US" altLang="ja-JP" sz="1800" dirty="0">
                <a:solidFill>
                  <a:schemeClr val="tx1">
                    <a:lumMod val="95000"/>
                    <a:lumOff val="5000"/>
                  </a:schemeClr>
                </a:solidFill>
              </a:rPr>
              <a:t>Express rides (directly to an on or off-campus location within the </a:t>
            </a:r>
            <a:r>
              <a:rPr lang="en-US" altLang="ja-JP" sz="1800" dirty="0">
                <a:solidFill>
                  <a:schemeClr val="tx1">
                    <a:lumMod val="95000"/>
                    <a:lumOff val="5000"/>
                  </a:schemeClr>
                </a:solidFill>
                <a:hlinkClick r:id="rId4"/>
              </a:rPr>
              <a:t>boundary map</a:t>
            </a:r>
            <a:r>
              <a:rPr lang="en-US" altLang="ja-JP" sz="1800" dirty="0">
                <a:solidFill>
                  <a:schemeClr val="tx1">
                    <a:lumMod val="95000"/>
                    <a:lumOff val="5000"/>
                  </a:schemeClr>
                </a:solidFill>
              </a:rPr>
              <a:t>) are also available for $1.</a:t>
            </a:r>
          </a:p>
          <a:p>
            <a:pPr marL="0" indent="0">
              <a:spcBef>
                <a:spcPts val="0"/>
              </a:spcBef>
              <a:buNone/>
            </a:pPr>
            <a:endParaRPr lang="en-US" altLang="ja-JP" sz="1800" dirty="0">
              <a:solidFill>
                <a:schemeClr val="tx1">
                  <a:lumMod val="95000"/>
                  <a:lumOff val="5000"/>
                </a:schemeClr>
              </a:solidFill>
            </a:endParaRPr>
          </a:p>
          <a:p>
            <a:pPr marL="0" indent="0">
              <a:spcBef>
                <a:spcPts val="0"/>
              </a:spcBef>
              <a:buNone/>
            </a:pPr>
            <a:r>
              <a:rPr lang="en-US" altLang="ja-JP" sz="1800" dirty="0">
                <a:solidFill>
                  <a:schemeClr val="tx1">
                    <a:lumMod val="95000"/>
                    <a:lumOff val="5000"/>
                  </a:schemeClr>
                </a:solidFill>
              </a:rPr>
              <a:t>To request a ride and to learn more about this program, visit the </a:t>
            </a:r>
            <a:r>
              <a:rPr lang="en-US" altLang="ja-JP" sz="1800" dirty="0">
                <a:solidFill>
                  <a:schemeClr val="tx1">
                    <a:lumMod val="95000"/>
                    <a:lumOff val="5000"/>
                  </a:schemeClr>
                </a:solidFill>
                <a:hlinkClick r:id="rId5"/>
              </a:rPr>
              <a:t>NITE RIDE website</a:t>
            </a:r>
            <a:r>
              <a:rPr lang="en-US" altLang="ja-JP" sz="1800" dirty="0">
                <a:solidFill>
                  <a:schemeClr val="tx1">
                    <a:lumMod val="95000"/>
                    <a:lumOff val="5000"/>
                  </a:schemeClr>
                </a:solidFill>
              </a:rPr>
              <a:t>. </a:t>
            </a:r>
          </a:p>
          <a:p>
            <a:pPr marL="0" indent="0">
              <a:spcBef>
                <a:spcPts val="0"/>
              </a:spcBef>
              <a:buNone/>
            </a:pPr>
            <a:endParaRPr lang="en-US" altLang="ja-JP" sz="1800" dirty="0">
              <a:latin typeface="Calibri" panose="020F0502020204030204" pitchFamily="34" charset="0"/>
              <a:hlinkClick r:id="rId6">
                <a:extLst>
                  <a:ext uri="{A12FA001-AC4F-418D-AE19-62706E023703}">
                    <ahyp:hlinkClr xmlns:ahyp="http://schemas.microsoft.com/office/drawing/2018/hyperlinkcolor" val="tx"/>
                  </a:ext>
                </a:extLst>
              </a:hlinkClick>
            </a:endParaRPr>
          </a:p>
          <a:p>
            <a:endParaRPr lang="en-US" dirty="0"/>
          </a:p>
        </p:txBody>
      </p:sp>
      <p:sp>
        <p:nvSpPr>
          <p:cNvPr id="3" name="Footer Placeholder 3">
            <a:extLst>
              <a:ext uri="{FF2B5EF4-FFF2-40B4-BE49-F238E27FC236}">
                <a16:creationId xmlns:a16="http://schemas.microsoft.com/office/drawing/2014/main" id="{207B2EED-BE57-911B-5E0A-50FD9211CD19}"/>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58300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53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0711-56E0-8399-315A-197D96BB32E7}"/>
              </a:ext>
            </a:extLst>
          </p:cNvPr>
          <p:cNvSpPr>
            <a:spLocks noGrp="1"/>
          </p:cNvSpPr>
          <p:nvPr>
            <p:ph type="title"/>
          </p:nvPr>
        </p:nvSpPr>
        <p:spPr/>
        <p:txBody>
          <a:bodyPr/>
          <a:lstStyle/>
          <a:p>
            <a:r>
              <a:rPr lang="en-US" dirty="0"/>
              <a:t>Iowa One Card	</a:t>
            </a:r>
          </a:p>
        </p:txBody>
      </p:sp>
      <p:sp>
        <p:nvSpPr>
          <p:cNvPr id="3" name="Content Placeholder 2">
            <a:extLst>
              <a:ext uri="{FF2B5EF4-FFF2-40B4-BE49-F238E27FC236}">
                <a16:creationId xmlns:a16="http://schemas.microsoft.com/office/drawing/2014/main" id="{B9185D4B-B7A4-14CB-E36D-54581E1DF7E7}"/>
              </a:ext>
            </a:extLst>
          </p:cNvPr>
          <p:cNvSpPr>
            <a:spLocks noGrp="1"/>
          </p:cNvSpPr>
          <p:nvPr>
            <p:ph idx="1"/>
          </p:nvPr>
        </p:nvSpPr>
        <p:spPr/>
        <p:txBody>
          <a:bodyPr/>
          <a:lstStyle/>
          <a:p>
            <a:r>
              <a:rPr lang="en-US" dirty="0">
                <a:latin typeface="Roboto" panose="02000000000000000000" pitchFamily="2" charset="0"/>
                <a:ea typeface="Roboto" panose="02000000000000000000" pitchFamily="2" charset="0"/>
              </a:rPr>
              <a:t>Official University of Iowa ID card</a:t>
            </a:r>
          </a:p>
          <a:p>
            <a:r>
              <a:rPr lang="en-US" dirty="0">
                <a:latin typeface="Roboto" panose="02000000000000000000" pitchFamily="2" charset="0"/>
                <a:ea typeface="Roboto" panose="02000000000000000000" pitchFamily="2" charset="0"/>
              </a:rPr>
              <a:t>Use includes:</a:t>
            </a:r>
          </a:p>
          <a:p>
            <a:pPr lvl="1"/>
            <a:r>
              <a:rPr lang="en-US" b="0" i="0" dirty="0">
                <a:effectLst/>
                <a:latin typeface="Roboto" panose="02000000000000000000" pitchFamily="2" charset="0"/>
                <a:ea typeface="Roboto" panose="02000000000000000000" pitchFamily="2" charset="0"/>
              </a:rPr>
              <a:t>Checking out library materials</a:t>
            </a:r>
          </a:p>
          <a:p>
            <a:pPr lvl="1"/>
            <a:r>
              <a:rPr lang="en-US" b="0" i="0" dirty="0">
                <a:effectLst/>
                <a:latin typeface="Roboto" panose="02000000000000000000" pitchFamily="2" charset="0"/>
                <a:ea typeface="Roboto" panose="02000000000000000000" pitchFamily="2" charset="0"/>
              </a:rPr>
              <a:t>Access into electronically secured facilities</a:t>
            </a:r>
          </a:p>
          <a:p>
            <a:pPr lvl="1"/>
            <a:r>
              <a:rPr lang="en-US" b="0" i="0" dirty="0">
                <a:effectLst/>
                <a:latin typeface="Roboto" panose="02000000000000000000" pitchFamily="2" charset="0"/>
                <a:ea typeface="Roboto" panose="02000000000000000000" pitchFamily="2" charset="0"/>
              </a:rPr>
              <a:t>Food and beverage purchases at on-campus retail dining locations</a:t>
            </a:r>
          </a:p>
          <a:p>
            <a:pPr lvl="1"/>
            <a:r>
              <a:rPr lang="en-US" b="0" i="0" dirty="0">
                <a:effectLst/>
                <a:latin typeface="Roboto" panose="02000000000000000000" pitchFamily="2" charset="0"/>
                <a:ea typeface="Roboto" panose="02000000000000000000" pitchFamily="2" charset="0"/>
              </a:rPr>
              <a:t>Use of Recreational Services facilities &amp; equipment with a membership</a:t>
            </a:r>
          </a:p>
          <a:p>
            <a:endParaRPr lang="en-US" b="0" i="0" dirty="0">
              <a:effectLst/>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hlinkClick r:id="rId2">
                  <a:extLst>
                    <a:ext uri="{A12FA001-AC4F-418D-AE19-62706E023703}">
                      <ahyp:hlinkClr xmlns:ahyp="http://schemas.microsoft.com/office/drawing/2018/hyperlinkcolor" val="tx"/>
                    </a:ext>
                  </a:extLst>
                </a:hlinkClick>
              </a:rPr>
              <a:t>https://idcard.uiowa.edu/iowa-one-card</a:t>
            </a:r>
            <a:r>
              <a:rPr lang="en-US" dirty="0">
                <a:latin typeface="Roboto" panose="02000000000000000000" pitchFamily="2" charset="0"/>
                <a:ea typeface="Roboto" panose="02000000000000000000" pitchFamily="2" charset="0"/>
              </a:rPr>
              <a:t> </a:t>
            </a:r>
          </a:p>
          <a:p>
            <a:endParaRPr lang="en-US" dirty="0">
              <a:latin typeface="Roboto" panose="02000000000000000000" pitchFamily="2" charset="0"/>
              <a:ea typeface="Roboto" panose="02000000000000000000" pitchFamily="2" charset="0"/>
            </a:endParaRPr>
          </a:p>
        </p:txBody>
      </p:sp>
      <p:sp>
        <p:nvSpPr>
          <p:cNvPr id="4" name="Footer Placeholder 3">
            <a:extLst>
              <a:ext uri="{FF2B5EF4-FFF2-40B4-BE49-F238E27FC236}">
                <a16:creationId xmlns:a16="http://schemas.microsoft.com/office/drawing/2014/main" id="{59773873-43A5-C20A-1B68-E9A7B2F82F45}"/>
              </a:ext>
            </a:extLst>
          </p:cNvPr>
          <p:cNvSpPr>
            <a:spLocks noGrp="1"/>
          </p:cNvSpPr>
          <p:nvPr>
            <p:ph type="ftr" sz="quarter" idx="3"/>
          </p:nvPr>
        </p:nvSpPr>
        <p:spPr/>
        <p:txBody>
          <a:bodyPr/>
          <a:lstStyle/>
          <a:p>
            <a:r>
              <a:rPr lang="en-US"/>
              <a:t>College of Liberal Arts and Sciences</a:t>
            </a:r>
            <a:endParaRPr lang="en-US" dirty="0"/>
          </a:p>
        </p:txBody>
      </p:sp>
      <p:pic>
        <p:nvPicPr>
          <p:cNvPr id="1026" name="Picture 2" descr="Iowa One Card">
            <a:extLst>
              <a:ext uri="{FF2B5EF4-FFF2-40B4-BE49-F238E27FC236}">
                <a16:creationId xmlns:a16="http://schemas.microsoft.com/office/drawing/2014/main" id="{7380E1EE-4232-9851-D872-C4F0187853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2016" y="4433082"/>
            <a:ext cx="2657475" cy="1666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2162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DC4B94F1-B11B-4911-AC3C-470F165AA030}"/>
              </a:ext>
            </a:extLst>
          </p:cNvPr>
          <p:cNvSpPr txBox="1">
            <a:spLocks/>
          </p:cNvSpPr>
          <p:nvPr/>
        </p:nvSpPr>
        <p:spPr>
          <a:xfrm>
            <a:off x="723353" y="1669441"/>
            <a:ext cx="7886700" cy="4600730"/>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600" dirty="0" err="1">
                <a:effectLst/>
                <a:latin typeface="Roboto" panose="02000000000000000000" pitchFamily="2" charset="0"/>
                <a:ea typeface="Roboto" panose="02000000000000000000" pitchFamily="2" charset="0"/>
                <a:cs typeface="Times New Roman" panose="02020603050405020304" pitchFamily="18" charset="0"/>
                <a:hlinkClick r:id="rId3"/>
              </a:rPr>
              <a:t>UIowa</a:t>
            </a:r>
            <a:r>
              <a:rPr lang="en-US" sz="2600" dirty="0">
                <a:effectLst/>
                <a:latin typeface="Roboto" panose="02000000000000000000" pitchFamily="2" charset="0"/>
                <a:ea typeface="Roboto" panose="02000000000000000000" pitchFamily="2" charset="0"/>
                <a:cs typeface="Times New Roman" panose="02020603050405020304" pitchFamily="18" charset="0"/>
                <a:hlinkClick r:id="rId3"/>
              </a:rPr>
              <a:t> Email / Office 365</a:t>
            </a:r>
            <a:endParaRPr lang="en-US" sz="2600" dirty="0">
              <a:latin typeface="Roboto" panose="02000000000000000000" pitchFamily="2" charset="0"/>
              <a:ea typeface="Roboto" panose="02000000000000000000" pitchFamily="2" charset="0"/>
              <a:cs typeface="Times New Roman" panose="02020603050405020304" pitchFamily="18" charset="0"/>
            </a:endParaRPr>
          </a:p>
          <a:p>
            <a:pPr lvl="1"/>
            <a:r>
              <a:rPr lang="en-US" sz="2300" dirty="0">
                <a:latin typeface="Roboto" panose="02000000000000000000" pitchFamily="2" charset="0"/>
                <a:ea typeface="Roboto" panose="02000000000000000000" pitchFamily="2" charset="0"/>
                <a:cs typeface="Times New Roman" panose="02020603050405020304" pitchFamily="18" charset="0"/>
              </a:rPr>
              <a:t>You m</a:t>
            </a:r>
            <a:r>
              <a:rPr lang="en-US" sz="2300" dirty="0">
                <a:effectLst/>
                <a:latin typeface="Roboto" panose="02000000000000000000" pitchFamily="2" charset="0"/>
                <a:ea typeface="Roboto" panose="02000000000000000000" pitchFamily="2" charset="0"/>
                <a:cs typeface="Times New Roman" panose="02020603050405020304" pitchFamily="18" charset="0"/>
              </a:rPr>
              <a:t>ust use and check your UI email</a:t>
            </a:r>
          </a:p>
          <a:p>
            <a:r>
              <a:rPr lang="en-US" sz="2300" dirty="0">
                <a:latin typeface="Roboto" panose="02000000000000000000" pitchFamily="2" charset="0"/>
                <a:ea typeface="Roboto" panose="02000000000000000000" pitchFamily="2" charset="0"/>
              </a:rPr>
              <a:t>The </a:t>
            </a:r>
            <a:r>
              <a:rPr lang="en-US" sz="2300" dirty="0">
                <a:latin typeface="Roboto" panose="02000000000000000000" pitchFamily="2" charset="0"/>
                <a:ea typeface="Roboto" panose="02000000000000000000" pitchFamily="2" charset="0"/>
                <a:hlinkClick r:id="rId4"/>
              </a:rPr>
              <a:t>Calendar Combiner Tool</a:t>
            </a:r>
            <a:r>
              <a:rPr lang="en-US" sz="2300" dirty="0">
                <a:latin typeface="Roboto" panose="02000000000000000000" pitchFamily="2" charset="0"/>
                <a:ea typeface="Roboto" panose="02000000000000000000" pitchFamily="2" charset="0"/>
              </a:rPr>
              <a:t> provides the ability to place calendar items such as course meeting times and locations, University holidays, and Registrar dates on your Office 365 calendar automatically. </a:t>
            </a:r>
          </a:p>
          <a:p>
            <a:pPr lvl="1"/>
            <a:r>
              <a:rPr lang="en-US" sz="2200" dirty="0">
                <a:latin typeface="Roboto" panose="02000000000000000000" pitchFamily="2" charset="0"/>
                <a:ea typeface="Roboto" panose="02000000000000000000" pitchFamily="2" charset="0"/>
              </a:rPr>
              <a:t>Update the information for the courses you teach on the </a:t>
            </a:r>
            <a:r>
              <a:rPr lang="en-US" sz="2200" dirty="0">
                <a:latin typeface="Roboto" panose="02000000000000000000" pitchFamily="2" charset="0"/>
                <a:ea typeface="Roboto" panose="02000000000000000000" pitchFamily="2" charset="0"/>
                <a:hlinkClick r:id="rId5"/>
              </a:rPr>
              <a:t>Course Settings tab</a:t>
            </a:r>
            <a:endParaRPr lang="en-US" sz="2200" dirty="0">
              <a:latin typeface="Roboto" panose="02000000000000000000" pitchFamily="2" charset="0"/>
              <a:ea typeface="Roboto" panose="02000000000000000000" pitchFamily="2" charset="0"/>
            </a:endParaRPr>
          </a:p>
          <a:p>
            <a:pPr lvl="1"/>
            <a:r>
              <a:rPr lang="en-US" sz="2200" dirty="0">
                <a:latin typeface="Roboto" panose="02000000000000000000" pitchFamily="2" charset="0"/>
                <a:ea typeface="Roboto" panose="02000000000000000000" pitchFamily="2" charset="0"/>
              </a:rPr>
              <a:t>Update important UI dates via the </a:t>
            </a:r>
            <a:r>
              <a:rPr lang="en-US" sz="2200" dirty="0">
                <a:latin typeface="Roboto" panose="02000000000000000000" pitchFamily="2" charset="0"/>
                <a:ea typeface="Roboto" panose="02000000000000000000" pitchFamily="2" charset="0"/>
                <a:hlinkClick r:id="rId6"/>
              </a:rPr>
              <a:t>Registrar Dates tab</a:t>
            </a:r>
            <a:endParaRPr lang="en-US" sz="2200" dirty="0">
              <a:latin typeface="Roboto" panose="02000000000000000000" pitchFamily="2" charset="0"/>
              <a:ea typeface="Roboto" panose="02000000000000000000" pitchFamily="2" charset="0"/>
              <a:cs typeface="Times New Roman" panose="02020603050405020304" pitchFamily="18" charset="0"/>
              <a:hlinkClick r:id="rId7"/>
            </a:endParaRPr>
          </a:p>
          <a:p>
            <a:pPr marL="0" indent="0">
              <a:buNone/>
            </a:pPr>
            <a:endParaRPr lang="en-US" sz="2100" dirty="0">
              <a:effectLst/>
              <a:latin typeface="Roboto" panose="02000000000000000000" pitchFamily="2" charset="0"/>
              <a:ea typeface="Roboto" panose="02000000000000000000" pitchFamily="2" charset="0"/>
              <a:cs typeface="Times New Roman" panose="02020603050405020304" pitchFamily="18" charset="0"/>
            </a:endParaRPr>
          </a:p>
          <a:p>
            <a:pPr marL="1143000" lvl="2" indent="-228600">
              <a:lnSpc>
                <a:spcPct val="115000"/>
              </a:lnSpc>
              <a:spcBef>
                <a:spcPts val="0"/>
              </a:spcBef>
              <a:buFont typeface="Wingdings" panose="05000000000000000000" pitchFamily="2" charset="2"/>
              <a:buChar char=""/>
            </a:pPr>
            <a:endParaRPr lang="en-US" sz="1800" dirty="0">
              <a:effectLst/>
              <a:latin typeface="Roboto" panose="02000000000000000000" pitchFamily="2" charset="0"/>
              <a:ea typeface="Roboto" panose="02000000000000000000" pitchFamily="2" charset="0"/>
              <a:cs typeface="Times New Roman" panose="02020603050405020304" pitchFamily="18"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p:txBody>
      </p:sp>
      <p:sp>
        <p:nvSpPr>
          <p:cNvPr id="2" name="Title 1">
            <a:extLst>
              <a:ext uri="{FF2B5EF4-FFF2-40B4-BE49-F238E27FC236}">
                <a16:creationId xmlns:a16="http://schemas.microsoft.com/office/drawing/2014/main" id="{3FA34DB1-D257-C30E-D24D-49A2611C23AA}"/>
              </a:ext>
            </a:extLst>
          </p:cNvPr>
          <p:cNvSpPr>
            <a:spLocks noGrp="1"/>
          </p:cNvSpPr>
          <p:nvPr>
            <p:ph type="title"/>
          </p:nvPr>
        </p:nvSpPr>
        <p:spPr/>
        <p:txBody>
          <a:bodyPr/>
          <a:lstStyle/>
          <a:p>
            <a:r>
              <a:rPr lang="en-US" dirty="0"/>
              <a:t>ITS</a:t>
            </a:r>
          </a:p>
        </p:txBody>
      </p:sp>
      <p:sp>
        <p:nvSpPr>
          <p:cNvPr id="4" name="Footer Placeholder 3">
            <a:extLst>
              <a:ext uri="{FF2B5EF4-FFF2-40B4-BE49-F238E27FC236}">
                <a16:creationId xmlns:a16="http://schemas.microsoft.com/office/drawing/2014/main" id="{471B83E3-BB4E-A70A-7620-F62851549605}"/>
              </a:ext>
            </a:extLst>
          </p:cNvPr>
          <p:cNvSpPr>
            <a:spLocks noGrp="1"/>
          </p:cNvSpPr>
          <p:nvPr>
            <p:ph type="ftr" sz="quarter" idx="3"/>
          </p:nvPr>
        </p:nvSpPr>
        <p:spPr/>
        <p:txBody>
          <a:bodyPr/>
          <a:lstStyle/>
          <a:p>
            <a:r>
              <a:rPr lang="en-US"/>
              <a:t>College of Liberal Arts and Sciences</a:t>
            </a:r>
            <a:endParaRPr lang="en-US" dirty="0"/>
          </a:p>
        </p:txBody>
      </p:sp>
    </p:spTree>
    <p:extLst>
      <p:ext uri="{BB962C8B-B14F-4D97-AF65-F5344CB8AC3E}">
        <p14:creationId xmlns:p14="http://schemas.microsoft.com/office/powerpoint/2010/main" val="1977196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DC4B94F1-B11B-4911-AC3C-470F165AA030}"/>
              </a:ext>
            </a:extLst>
          </p:cNvPr>
          <p:cNvSpPr txBox="1">
            <a:spLocks/>
          </p:cNvSpPr>
          <p:nvPr/>
        </p:nvSpPr>
        <p:spPr>
          <a:xfrm>
            <a:off x="723353" y="1669441"/>
            <a:ext cx="7886700" cy="4600730"/>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2"/>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600" dirty="0">
                <a:latin typeface="Roboto" panose="02000000000000000000" pitchFamily="2" charset="0"/>
                <a:ea typeface="Roboto" panose="02000000000000000000" pitchFamily="2" charset="0"/>
                <a:cs typeface="Times New Roman" panose="02020603050405020304" pitchFamily="18" charset="0"/>
                <a:hlinkClick r:id="rId3"/>
              </a:rPr>
              <a:t>Connecting to UI Wireless </a:t>
            </a:r>
            <a:r>
              <a:rPr lang="en-US" sz="2600" dirty="0" err="1">
                <a:latin typeface="Roboto" panose="02000000000000000000" pitchFamily="2" charset="0"/>
                <a:ea typeface="Roboto" panose="02000000000000000000" pitchFamily="2" charset="0"/>
                <a:cs typeface="Times New Roman" panose="02020603050405020304" pitchFamily="18" charset="0"/>
                <a:hlinkClick r:id="rId3"/>
              </a:rPr>
              <a:t>eduroam</a:t>
            </a:r>
            <a:r>
              <a:rPr lang="en-US" sz="2600" dirty="0">
                <a:latin typeface="Roboto" panose="02000000000000000000" pitchFamily="2" charset="0"/>
                <a:ea typeface="Roboto" panose="02000000000000000000" pitchFamily="2" charset="0"/>
                <a:cs typeface="Times New Roman" panose="02020603050405020304" pitchFamily="18" charset="0"/>
                <a:hlinkClick r:id="rId3"/>
              </a:rPr>
              <a:t> network</a:t>
            </a:r>
            <a:endParaRPr lang="en-US" sz="2600" dirty="0">
              <a:latin typeface="Roboto" panose="02000000000000000000" pitchFamily="2" charset="0"/>
              <a:ea typeface="Roboto" panose="02000000000000000000" pitchFamily="2" charset="0"/>
              <a:cs typeface="Times New Roman" panose="02020603050405020304" pitchFamily="18" charset="0"/>
            </a:endParaRPr>
          </a:p>
          <a:p>
            <a:pPr lvl="1"/>
            <a:r>
              <a:rPr lang="en-US" sz="2300" dirty="0">
                <a:effectLst/>
                <a:latin typeface="Roboto" panose="02000000000000000000" pitchFamily="2" charset="0"/>
                <a:ea typeface="Roboto" panose="02000000000000000000" pitchFamily="2" charset="0"/>
                <a:cs typeface="Times New Roman" panose="02020603050405020304" pitchFamily="18" charset="0"/>
              </a:rPr>
              <a:t>Note: Login is your HawkID@uiowa.edu </a:t>
            </a:r>
          </a:p>
          <a:p>
            <a:r>
              <a:rPr lang="en-US" sz="2600" dirty="0">
                <a:latin typeface="Roboto" panose="02000000000000000000" pitchFamily="2" charset="0"/>
                <a:ea typeface="Roboto" panose="02000000000000000000" pitchFamily="2" charset="0"/>
              </a:rPr>
              <a:t>You have an H:</a:t>
            </a:r>
          </a:p>
          <a:p>
            <a:pPr lvl="1"/>
            <a:r>
              <a:rPr lang="en-US" sz="2200" b="0" i="0" dirty="0">
                <a:solidFill>
                  <a:srgbClr val="333333"/>
                </a:solidFill>
                <a:effectLst/>
                <a:latin typeface="Roboto" panose="02000000000000000000" pitchFamily="2" charset="0"/>
                <a:ea typeface="Roboto" panose="02000000000000000000" pitchFamily="2" charset="0"/>
              </a:rPr>
              <a:t>A Home Drive (also known as the H: drive) is a private space where files can be stored to a backed up location that is accessible from work or home 24 hours a day 7 days a week. Up to 25 GB of storage is available to all faculty, staff, and students free of charge.</a:t>
            </a:r>
          </a:p>
          <a:p>
            <a:r>
              <a:rPr lang="en-US" sz="2600" dirty="0">
                <a:solidFill>
                  <a:srgbClr val="333333"/>
                </a:solidFill>
                <a:latin typeface="Roboto" panose="02000000000000000000" pitchFamily="2" charset="0"/>
                <a:ea typeface="Roboto" panose="02000000000000000000" pitchFamily="2" charset="0"/>
              </a:rPr>
              <a:t>Remote File Access</a:t>
            </a:r>
          </a:p>
          <a:p>
            <a:pPr lvl="1"/>
            <a:r>
              <a:rPr lang="en-US" sz="2600" dirty="0">
                <a:solidFill>
                  <a:srgbClr val="333333"/>
                </a:solidFill>
                <a:latin typeface="Roboto" panose="02000000000000000000" pitchFamily="2" charset="0"/>
                <a:ea typeface="Roboto" panose="02000000000000000000" pitchFamily="2" charset="0"/>
                <a:hlinkClick r:id="rId4"/>
              </a:rPr>
              <a:t>Remote Desktop</a:t>
            </a:r>
            <a:endParaRPr lang="en-US" sz="2600" dirty="0">
              <a:solidFill>
                <a:srgbClr val="333333"/>
              </a:solidFill>
              <a:latin typeface="Roboto" panose="02000000000000000000" pitchFamily="2" charset="0"/>
              <a:ea typeface="Roboto" panose="02000000000000000000" pitchFamily="2" charset="0"/>
            </a:endParaRPr>
          </a:p>
          <a:p>
            <a:pPr lvl="1"/>
            <a:r>
              <a:rPr lang="en-US" sz="2600" dirty="0">
                <a:solidFill>
                  <a:srgbClr val="333333"/>
                </a:solidFill>
                <a:latin typeface="Roboto" panose="02000000000000000000" pitchFamily="2" charset="0"/>
                <a:ea typeface="Roboto" panose="02000000000000000000" pitchFamily="2" charset="0"/>
                <a:hlinkClick r:id="rId5"/>
              </a:rPr>
              <a:t>Virtual Private Network (VPN)</a:t>
            </a:r>
            <a:endParaRPr lang="en-US" sz="2600" dirty="0">
              <a:latin typeface="Roboto" panose="02000000000000000000" pitchFamily="2" charset="0"/>
              <a:ea typeface="Roboto" panose="02000000000000000000" pitchFamily="2" charset="0"/>
            </a:endParaRPr>
          </a:p>
          <a:p>
            <a:endParaRPr lang="en-US" sz="2100" dirty="0">
              <a:effectLst/>
              <a:latin typeface="Roboto" panose="02000000000000000000" pitchFamily="2" charset="0"/>
              <a:ea typeface="Roboto" panose="02000000000000000000" pitchFamily="2" charset="0"/>
              <a:cs typeface="Times New Roman" panose="02020603050405020304" pitchFamily="18" charset="0"/>
            </a:endParaRPr>
          </a:p>
          <a:p>
            <a:pPr marL="1143000" lvl="2" indent="-228600">
              <a:lnSpc>
                <a:spcPct val="115000"/>
              </a:lnSpc>
              <a:spcBef>
                <a:spcPts val="0"/>
              </a:spcBef>
              <a:buFont typeface="Wingdings" panose="05000000000000000000" pitchFamily="2" charset="2"/>
              <a:buChar char=""/>
            </a:pPr>
            <a:endParaRPr lang="en-US" sz="1800" dirty="0">
              <a:effectLst/>
              <a:latin typeface="Roboto" panose="02000000000000000000" pitchFamily="2" charset="0"/>
              <a:ea typeface="Roboto" panose="02000000000000000000" pitchFamily="2" charset="0"/>
              <a:cs typeface="Times New Roman" panose="02020603050405020304" pitchFamily="18"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a:p>
            <a:endParaRPr lang="en-US" dirty="0">
              <a:latin typeface="Roboto" panose="02000000000000000000" pitchFamily="2" charset="0"/>
              <a:ea typeface="Roboto" panose="02000000000000000000" pitchFamily="2" charset="0"/>
            </a:endParaRPr>
          </a:p>
        </p:txBody>
      </p:sp>
      <p:sp>
        <p:nvSpPr>
          <p:cNvPr id="2" name="Title 1">
            <a:extLst>
              <a:ext uri="{FF2B5EF4-FFF2-40B4-BE49-F238E27FC236}">
                <a16:creationId xmlns:a16="http://schemas.microsoft.com/office/drawing/2014/main" id="{3FA34DB1-D257-C30E-D24D-49A2611C23AA}"/>
              </a:ext>
            </a:extLst>
          </p:cNvPr>
          <p:cNvSpPr>
            <a:spLocks noGrp="1"/>
          </p:cNvSpPr>
          <p:nvPr>
            <p:ph type="title"/>
          </p:nvPr>
        </p:nvSpPr>
        <p:spPr/>
        <p:txBody>
          <a:bodyPr/>
          <a:lstStyle/>
          <a:p>
            <a:r>
              <a:rPr lang="en-US" dirty="0"/>
              <a:t>ITS</a:t>
            </a:r>
          </a:p>
        </p:txBody>
      </p:sp>
      <p:sp>
        <p:nvSpPr>
          <p:cNvPr id="4" name="Footer Placeholder 3">
            <a:extLst>
              <a:ext uri="{FF2B5EF4-FFF2-40B4-BE49-F238E27FC236}">
                <a16:creationId xmlns:a16="http://schemas.microsoft.com/office/drawing/2014/main" id="{471B83E3-BB4E-A70A-7620-F62851549605}"/>
              </a:ext>
            </a:extLst>
          </p:cNvPr>
          <p:cNvSpPr>
            <a:spLocks noGrp="1"/>
          </p:cNvSpPr>
          <p:nvPr>
            <p:ph type="ftr" sz="quarter" idx="3"/>
          </p:nvPr>
        </p:nvSpPr>
        <p:spPr/>
        <p:txBody>
          <a:bodyPr/>
          <a:lstStyle/>
          <a:p>
            <a:r>
              <a:rPr lang="en-US" dirty="0"/>
              <a:t>College of Liberal Arts and Sciences</a:t>
            </a:r>
          </a:p>
        </p:txBody>
      </p:sp>
    </p:spTree>
    <p:extLst>
      <p:ext uri="{BB962C8B-B14F-4D97-AF65-F5344CB8AC3E}">
        <p14:creationId xmlns:p14="http://schemas.microsoft.com/office/powerpoint/2010/main" val="14588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701AF-24D8-48EB-A28E-8614A5E88A78}"/>
              </a:ext>
            </a:extLst>
          </p:cNvPr>
          <p:cNvSpPr>
            <a:spLocks noGrp="1"/>
          </p:cNvSpPr>
          <p:nvPr>
            <p:ph type="title"/>
          </p:nvPr>
        </p:nvSpPr>
        <p:spPr/>
        <p:txBody>
          <a:bodyPr/>
          <a:lstStyle/>
          <a:p>
            <a:r>
              <a:rPr lang="en-US" dirty="0"/>
              <a:t>Update Your Information</a:t>
            </a:r>
          </a:p>
        </p:txBody>
      </p:sp>
      <p:sp>
        <p:nvSpPr>
          <p:cNvPr id="3" name="Content Placeholder 2">
            <a:extLst>
              <a:ext uri="{FF2B5EF4-FFF2-40B4-BE49-F238E27FC236}">
                <a16:creationId xmlns:a16="http://schemas.microsoft.com/office/drawing/2014/main" id="{46CBED58-018A-4659-B73F-88A2D1EEC756}"/>
              </a:ext>
            </a:extLst>
          </p:cNvPr>
          <p:cNvSpPr>
            <a:spLocks noGrp="1"/>
          </p:cNvSpPr>
          <p:nvPr>
            <p:ph idx="1"/>
          </p:nvPr>
        </p:nvSpPr>
        <p:spPr/>
        <p:txBody>
          <a:bodyPr>
            <a:normAutofit/>
          </a:bodyPr>
          <a:lstStyle/>
          <a:p>
            <a:pPr marL="0" indent="0">
              <a:buNone/>
            </a:pPr>
            <a:r>
              <a:rPr lang="en-US" dirty="0"/>
              <a:t>You can update many different settings and information in </a:t>
            </a:r>
            <a:br>
              <a:rPr lang="en-US" dirty="0"/>
            </a:br>
            <a:r>
              <a:rPr lang="en-US" dirty="0"/>
              <a:t>Self-Service, including:</a:t>
            </a:r>
          </a:p>
          <a:p>
            <a:r>
              <a:rPr lang="en-US" sz="1800" dirty="0">
                <a:hlinkClick r:id="rId2"/>
              </a:rPr>
              <a:t>Preferred Name</a:t>
            </a:r>
            <a:endParaRPr lang="en-US" sz="1800" dirty="0"/>
          </a:p>
          <a:p>
            <a:r>
              <a:rPr lang="en-US" sz="1800" dirty="0">
                <a:hlinkClick r:id="rId3"/>
              </a:rPr>
              <a:t>Name Pronunciation </a:t>
            </a:r>
            <a:endParaRPr lang="en-US" sz="1800" dirty="0"/>
          </a:p>
          <a:p>
            <a:r>
              <a:rPr lang="en-US" sz="1800" dirty="0">
                <a:hlinkClick r:id="rId4"/>
              </a:rPr>
              <a:t>Hawk Alert </a:t>
            </a:r>
            <a:r>
              <a:rPr lang="en-US" sz="1800" dirty="0"/>
              <a:t>Contact Information </a:t>
            </a:r>
          </a:p>
          <a:p>
            <a:r>
              <a:rPr lang="en-US" sz="1800" dirty="0">
                <a:hlinkClick r:id="rId5"/>
              </a:rPr>
              <a:t>Emergency Contacts</a:t>
            </a:r>
            <a:endParaRPr lang="en-US" sz="1800" dirty="0"/>
          </a:p>
          <a:p>
            <a:r>
              <a:rPr lang="en-US" sz="1800" dirty="0">
                <a:hlinkClick r:id="rId6"/>
              </a:rPr>
              <a:t>Email Filter Preferences </a:t>
            </a:r>
            <a:endParaRPr lang="en-US" sz="1800" dirty="0"/>
          </a:p>
          <a:p>
            <a:r>
              <a:rPr lang="en-US" sz="1800" dirty="0">
                <a:hlinkClick r:id="rId7"/>
              </a:rPr>
              <a:t>Directory Information </a:t>
            </a:r>
            <a:r>
              <a:rPr lang="en-US" sz="1800" dirty="0"/>
              <a:t>&amp; Restrictions </a:t>
            </a:r>
          </a:p>
          <a:p>
            <a:r>
              <a:rPr lang="en-US" sz="1800" dirty="0"/>
              <a:t>View </a:t>
            </a:r>
            <a:r>
              <a:rPr lang="en-US" sz="1800" dirty="0" err="1">
                <a:hlinkClick r:id="rId8"/>
              </a:rPr>
              <a:t>ePersonnel</a:t>
            </a:r>
            <a:r>
              <a:rPr lang="en-US" sz="1800" dirty="0">
                <a:hlinkClick r:id="rId8"/>
              </a:rPr>
              <a:t> File</a:t>
            </a:r>
            <a:endParaRPr lang="en-US" sz="1800" dirty="0"/>
          </a:p>
          <a:p>
            <a:pPr marL="0" indent="0">
              <a:buNone/>
            </a:pPr>
            <a:endParaRPr lang="en-US" sz="1800" dirty="0"/>
          </a:p>
          <a:p>
            <a:endParaRPr lang="en-US" sz="1800" dirty="0"/>
          </a:p>
        </p:txBody>
      </p:sp>
      <p:pic>
        <p:nvPicPr>
          <p:cNvPr id="6" name="Picture 5">
            <a:extLst>
              <a:ext uri="{FF2B5EF4-FFF2-40B4-BE49-F238E27FC236}">
                <a16:creationId xmlns:a16="http://schemas.microsoft.com/office/drawing/2014/main" id="{88A25C6A-473F-47F5-B0D8-9B5B4D1A38F8}"/>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7312031" y="4665791"/>
            <a:ext cx="1127519" cy="1127519"/>
          </a:xfrm>
          <a:prstGeom prst="rect">
            <a:avLst/>
          </a:prstGeom>
        </p:spPr>
      </p:pic>
      <p:sp>
        <p:nvSpPr>
          <p:cNvPr id="4" name="Footer Placeholder 3">
            <a:extLst>
              <a:ext uri="{FF2B5EF4-FFF2-40B4-BE49-F238E27FC236}">
                <a16:creationId xmlns:a16="http://schemas.microsoft.com/office/drawing/2014/main" id="{FA0FBF3A-4265-AA6E-6AC0-A6329BD4449F}"/>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865083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64DD-C135-574A-D6F8-0119534C0D6D}"/>
              </a:ext>
            </a:extLst>
          </p:cNvPr>
          <p:cNvSpPr>
            <a:spLocks noGrp="1"/>
          </p:cNvSpPr>
          <p:nvPr>
            <p:ph type="title"/>
          </p:nvPr>
        </p:nvSpPr>
        <p:spPr/>
        <p:txBody>
          <a:bodyPr>
            <a:normAutofit/>
          </a:bodyPr>
          <a:lstStyle/>
          <a:p>
            <a:r>
              <a:rPr lang="en-US" dirty="0"/>
              <a:t>Branding, Photos</a:t>
            </a:r>
          </a:p>
        </p:txBody>
      </p:sp>
      <p:sp>
        <p:nvSpPr>
          <p:cNvPr id="3" name="Content Placeholder 2">
            <a:extLst>
              <a:ext uri="{FF2B5EF4-FFF2-40B4-BE49-F238E27FC236}">
                <a16:creationId xmlns:a16="http://schemas.microsoft.com/office/drawing/2014/main" id="{EBC4931C-51CB-E354-06AB-6406A290A8A9}"/>
              </a:ext>
            </a:extLst>
          </p:cNvPr>
          <p:cNvSpPr>
            <a:spLocks noGrp="1"/>
          </p:cNvSpPr>
          <p:nvPr>
            <p:ph idx="1"/>
          </p:nvPr>
        </p:nvSpPr>
        <p:spPr/>
        <p:txBody>
          <a:bodyPr/>
          <a:lstStyle/>
          <a:p>
            <a:r>
              <a:rPr lang="en-US" b="0" i="0" dirty="0">
                <a:effectLst/>
                <a:latin typeface="Roboto" panose="02000000000000000000" pitchFamily="2" charset="0"/>
                <a:ea typeface="Roboto" panose="02000000000000000000" pitchFamily="2" charset="0"/>
              </a:rPr>
              <a:t>The Office of Strategic Communication offers a walk-in photo studio for professional portraits:  </a:t>
            </a:r>
            <a:br>
              <a:rPr lang="en-US" b="0" i="0" dirty="0">
                <a:effectLst/>
                <a:latin typeface="Roboto" panose="02000000000000000000" pitchFamily="2" charset="0"/>
                <a:ea typeface="Roboto" panose="02000000000000000000" pitchFamily="2" charset="0"/>
              </a:rPr>
            </a:br>
            <a:r>
              <a:rPr lang="en-US" b="0" i="0" u="sng" dirty="0">
                <a:solidFill>
                  <a:srgbClr val="2D3B45"/>
                </a:solidFill>
                <a:effectLst/>
                <a:latin typeface="Roboto" panose="02000000000000000000" pitchFamily="2" charset="0"/>
                <a:ea typeface="Roboto" panose="02000000000000000000" pitchFamily="2" charset="0"/>
                <a:hlinkClick r:id="rId2"/>
              </a:rPr>
              <a:t>https://osc.uiowa.edu/photography</a:t>
            </a:r>
            <a:endParaRPr lang="en-US" u="sng" dirty="0">
              <a:solidFill>
                <a:srgbClr val="2D3B45"/>
              </a:solidFill>
              <a:latin typeface="Roboto" panose="02000000000000000000" pitchFamily="2" charset="0"/>
              <a:ea typeface="Roboto" panose="02000000000000000000" pitchFamily="2" charset="0"/>
            </a:endParaRPr>
          </a:p>
          <a:p>
            <a:r>
              <a:rPr lang="en-US" b="0" i="0" dirty="0">
                <a:effectLst/>
                <a:latin typeface="Roboto" panose="02000000000000000000" pitchFamily="2" charset="0"/>
                <a:ea typeface="Roboto" panose="02000000000000000000" pitchFamily="2" charset="0"/>
              </a:rPr>
              <a:t>UI provides a brand manual, which includes a full template library for presentations, reports, letterhead, and more: </a:t>
            </a:r>
            <a:br>
              <a:rPr lang="en-US" b="0" i="0" dirty="0">
                <a:effectLst/>
                <a:latin typeface="Roboto" panose="02000000000000000000" pitchFamily="2" charset="0"/>
                <a:ea typeface="Roboto" panose="02000000000000000000" pitchFamily="2" charset="0"/>
              </a:rPr>
            </a:br>
            <a:r>
              <a:rPr lang="en-US" b="0" i="0" u="sng" dirty="0">
                <a:solidFill>
                  <a:srgbClr val="2D3B45"/>
                </a:solidFill>
                <a:effectLst/>
                <a:latin typeface="Roboto" panose="02000000000000000000" pitchFamily="2" charset="0"/>
                <a:ea typeface="Roboto" panose="02000000000000000000" pitchFamily="2" charset="0"/>
                <a:hlinkClick r:id="rId3"/>
              </a:rPr>
              <a:t>https://brand.uiowa.edu/template-libraryLinks to an external site</a:t>
            </a:r>
            <a:endParaRPr lang="en-US" u="sng" dirty="0">
              <a:solidFill>
                <a:srgbClr val="2D3B45"/>
              </a:solidFill>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rPr>
              <a:t>CLAS provides a college-specific Marketing and Communications Toolkit: </a:t>
            </a:r>
            <a:br>
              <a:rPr lang="en-US" dirty="0">
                <a:latin typeface="Roboto" panose="02000000000000000000" pitchFamily="2" charset="0"/>
                <a:ea typeface="Roboto" panose="02000000000000000000" pitchFamily="2" charset="0"/>
              </a:rPr>
            </a:br>
            <a:r>
              <a:rPr lang="en-US" dirty="0">
                <a:latin typeface="Roboto" panose="02000000000000000000" pitchFamily="2" charset="0"/>
                <a:ea typeface="Roboto" panose="02000000000000000000" pitchFamily="2" charset="0"/>
                <a:hlinkClick r:id="rId4"/>
              </a:rPr>
              <a:t>https://resource.clas.uiowa.edu/marketing-communications/toolkit</a:t>
            </a:r>
            <a:r>
              <a:rPr lang="en-US" dirty="0">
                <a:latin typeface="Roboto" panose="02000000000000000000" pitchFamily="2" charset="0"/>
                <a:ea typeface="Roboto" panose="02000000000000000000" pitchFamily="2" charset="0"/>
              </a:rPr>
              <a:t> </a:t>
            </a:r>
          </a:p>
        </p:txBody>
      </p:sp>
      <p:sp>
        <p:nvSpPr>
          <p:cNvPr id="4" name="Footer Placeholder 3">
            <a:extLst>
              <a:ext uri="{FF2B5EF4-FFF2-40B4-BE49-F238E27FC236}">
                <a16:creationId xmlns:a16="http://schemas.microsoft.com/office/drawing/2014/main" id="{52E9F187-8335-068B-977A-DA29B394A49C}"/>
              </a:ext>
            </a:extLst>
          </p:cNvPr>
          <p:cNvSpPr>
            <a:spLocks noGrp="1"/>
          </p:cNvSpPr>
          <p:nvPr>
            <p:ph type="ftr" sz="quarter" idx="3"/>
          </p:nvPr>
        </p:nvSpPr>
        <p:spPr/>
        <p:txBody>
          <a:bodyPr/>
          <a:lstStyle/>
          <a:p>
            <a:r>
              <a:rPr lang="en-US"/>
              <a:t>College of Liberal Arts and Sciences</a:t>
            </a:r>
            <a:endParaRPr lang="en-US" dirty="0"/>
          </a:p>
        </p:txBody>
      </p:sp>
    </p:spTree>
    <p:extLst>
      <p:ext uri="{BB962C8B-B14F-4D97-AF65-F5344CB8AC3E}">
        <p14:creationId xmlns:p14="http://schemas.microsoft.com/office/powerpoint/2010/main" val="273826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6C00-C3F8-4A2D-BAB4-D8B899B2C2D1}"/>
              </a:ext>
            </a:extLst>
          </p:cNvPr>
          <p:cNvSpPr>
            <a:spLocks noGrp="1"/>
          </p:cNvSpPr>
          <p:nvPr>
            <p:ph type="title"/>
          </p:nvPr>
        </p:nvSpPr>
        <p:spPr>
          <a:xfrm>
            <a:off x="190123" y="481552"/>
            <a:ext cx="5595041" cy="869089"/>
          </a:xfrm>
        </p:spPr>
        <p:txBody>
          <a:bodyPr>
            <a:normAutofit/>
          </a:bodyPr>
          <a:lstStyle/>
          <a:p>
            <a:r>
              <a:rPr lang="en-US" sz="3200" dirty="0"/>
              <a:t>Individuals with Disabilities </a:t>
            </a:r>
          </a:p>
        </p:txBody>
      </p:sp>
      <p:sp>
        <p:nvSpPr>
          <p:cNvPr id="3" name="Content Placeholder 2">
            <a:extLst>
              <a:ext uri="{FF2B5EF4-FFF2-40B4-BE49-F238E27FC236}">
                <a16:creationId xmlns:a16="http://schemas.microsoft.com/office/drawing/2014/main" id="{3CA8C45E-B050-4051-A1C1-651E5F7D131E}"/>
              </a:ext>
            </a:extLst>
          </p:cNvPr>
          <p:cNvSpPr>
            <a:spLocks noGrp="1"/>
          </p:cNvSpPr>
          <p:nvPr>
            <p:ph idx="1"/>
          </p:nvPr>
        </p:nvSpPr>
        <p:spPr>
          <a:xfrm>
            <a:off x="226337" y="1444844"/>
            <a:ext cx="8718487" cy="4847314"/>
          </a:xfrm>
        </p:spPr>
        <p:txBody>
          <a:bodyPr>
            <a:normAutofit fontScale="92500" lnSpcReduction="20000"/>
          </a:bodyPr>
          <a:lstStyle/>
          <a:p>
            <a:r>
              <a:rPr lang="en-US" dirty="0">
                <a:latin typeface="Roboto" panose="02000000000000000000" pitchFamily="2" charset="0"/>
                <a:ea typeface="Roboto" panose="02000000000000000000" pitchFamily="2" charset="0"/>
              </a:rPr>
              <a:t>If you have a disability, you have a right to reasonable accommodations. </a:t>
            </a:r>
          </a:p>
          <a:p>
            <a:r>
              <a:rPr lang="en-US" dirty="0">
                <a:latin typeface="Roboto" panose="02000000000000000000" pitchFamily="2" charset="0"/>
                <a:ea typeface="Roboto" panose="02000000000000000000" pitchFamily="2" charset="0"/>
              </a:rPr>
              <a:t>Begin the process of documenting your accommodation needs as soon as possible.  </a:t>
            </a:r>
          </a:p>
          <a:p>
            <a:pPr lvl="1"/>
            <a:r>
              <a:rPr lang="en-US" dirty="0">
                <a:latin typeface="Roboto" panose="02000000000000000000" pitchFamily="2" charset="0"/>
                <a:ea typeface="Roboto" panose="02000000000000000000" pitchFamily="2" charset="0"/>
              </a:rPr>
              <a:t>For your activities as a </a:t>
            </a:r>
            <a:r>
              <a:rPr lang="en-US" b="1" dirty="0">
                <a:latin typeface="Roboto" panose="02000000000000000000" pitchFamily="2" charset="0"/>
                <a:ea typeface="Roboto" panose="02000000000000000000" pitchFamily="2" charset="0"/>
              </a:rPr>
              <a:t>Graduate Teaching Assistant</a:t>
            </a:r>
            <a:r>
              <a:rPr lang="en-US" dirty="0">
                <a:latin typeface="Roboto" panose="02000000000000000000" pitchFamily="2" charset="0"/>
                <a:ea typeface="Roboto" panose="02000000000000000000" pitchFamily="2" charset="0"/>
              </a:rPr>
              <a:t>, work with Faculty and Staff Disability Services (</a:t>
            </a:r>
            <a:r>
              <a:rPr lang="en-US" dirty="0">
                <a:latin typeface="Roboto" panose="02000000000000000000" pitchFamily="2" charset="0"/>
                <a:ea typeface="Roboto" panose="02000000000000000000" pitchFamily="2" charset="0"/>
                <a:hlinkClick r:id="rId2"/>
              </a:rPr>
              <a:t>FSDS</a:t>
            </a:r>
            <a:r>
              <a:rPr lang="en-US" dirty="0">
                <a:latin typeface="Roboto" panose="02000000000000000000" pitchFamily="2" charset="0"/>
                <a:ea typeface="Roboto" panose="02000000000000000000" pitchFamily="2" charset="0"/>
              </a:rPr>
              <a:t>) </a:t>
            </a:r>
          </a:p>
          <a:p>
            <a:pPr lvl="1"/>
            <a:r>
              <a:rPr lang="en-US" dirty="0">
                <a:latin typeface="Roboto" panose="02000000000000000000" pitchFamily="2" charset="0"/>
                <a:ea typeface="Roboto" panose="02000000000000000000" pitchFamily="2" charset="0"/>
              </a:rPr>
              <a:t>They may ask for some details/documentation, but your personal medical information will not be provided to the department, your supervisor, or professors. </a:t>
            </a:r>
          </a:p>
          <a:p>
            <a:r>
              <a:rPr lang="en-US" dirty="0">
                <a:latin typeface="Roboto" panose="02000000000000000000" pitchFamily="2" charset="0"/>
                <a:ea typeface="Roboto" panose="02000000000000000000" pitchFamily="2" charset="0"/>
              </a:rPr>
              <a:t>It is important to have your accommodations officially established with FSDS- this is for your benefit! Supervisors are not required to provide accommodations until you have worked with FSDS. </a:t>
            </a:r>
          </a:p>
          <a:p>
            <a:r>
              <a:rPr lang="en-US" dirty="0">
                <a:latin typeface="Roboto" panose="02000000000000000000" pitchFamily="2" charset="0"/>
                <a:ea typeface="Roboto" panose="02000000000000000000" pitchFamily="2" charset="0"/>
              </a:rPr>
              <a:t>Departments do not have any right to your personal health details- if you need an accommodation, your supervisors only need to know WHAT the accommodation is; we do not need to know WHY you need the accommodation (including your diagnosis or nature of your disability).</a:t>
            </a:r>
            <a:endParaRPr lang="en-US" sz="400" b="1" dirty="0">
              <a:latin typeface="Roboto" panose="02000000000000000000" pitchFamily="2" charset="0"/>
              <a:ea typeface="Roboto" panose="02000000000000000000" pitchFamily="2" charset="0"/>
            </a:endParaRPr>
          </a:p>
          <a:p>
            <a:r>
              <a:rPr lang="en-US" dirty="0">
                <a:latin typeface="Roboto" panose="02000000000000000000" pitchFamily="2" charset="0"/>
                <a:ea typeface="Roboto" panose="02000000000000000000" pitchFamily="2" charset="0"/>
              </a:rPr>
              <a:t>You can find common examples of reasonable accommodations on this </a:t>
            </a:r>
            <a:r>
              <a:rPr lang="en-US" dirty="0">
                <a:latin typeface="Roboto" panose="02000000000000000000" pitchFamily="2" charset="0"/>
                <a:ea typeface="Roboto" panose="02000000000000000000" pitchFamily="2" charset="0"/>
                <a:hlinkClick r:id="rId3"/>
              </a:rPr>
              <a:t>Job Accommodation Network website</a:t>
            </a:r>
            <a:r>
              <a:rPr lang="en-US" dirty="0">
                <a:latin typeface="Roboto" panose="02000000000000000000" pitchFamily="2" charset="0"/>
                <a:ea typeface="Roboto" panose="02000000000000000000" pitchFamily="2" charset="0"/>
              </a:rPr>
              <a:t>. </a:t>
            </a:r>
          </a:p>
          <a:p>
            <a:r>
              <a:rPr lang="en-US" b="1" dirty="0">
                <a:latin typeface="Roboto" panose="02000000000000000000" pitchFamily="2" charset="0"/>
                <a:ea typeface="Roboto" panose="02000000000000000000" pitchFamily="2" charset="0"/>
              </a:rPr>
              <a:t>Questions? Contact </a:t>
            </a:r>
            <a:r>
              <a:rPr lang="en-US" b="1" dirty="0">
                <a:latin typeface="Roboto" panose="02000000000000000000" pitchFamily="2" charset="0"/>
                <a:ea typeface="Roboto" panose="02000000000000000000" pitchFamily="2" charset="0"/>
                <a:hlinkClick r:id="rId4"/>
              </a:rPr>
              <a:t>fsds@uiowa.edu</a:t>
            </a:r>
            <a:r>
              <a:rPr lang="en-US" b="1" dirty="0">
                <a:latin typeface="Roboto" panose="02000000000000000000" pitchFamily="2" charset="0"/>
                <a:ea typeface="Roboto" panose="02000000000000000000" pitchFamily="2" charset="0"/>
              </a:rPr>
              <a:t> </a:t>
            </a:r>
          </a:p>
        </p:txBody>
      </p:sp>
      <p:pic>
        <p:nvPicPr>
          <p:cNvPr id="7" name="Picture 6">
            <a:extLst>
              <a:ext uri="{FF2B5EF4-FFF2-40B4-BE49-F238E27FC236}">
                <a16:creationId xmlns:a16="http://schemas.microsoft.com/office/drawing/2014/main" id="{D9E7EB4C-5E5B-44AD-9EC8-591947FB8CF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721789" y="329823"/>
            <a:ext cx="932506" cy="932506"/>
          </a:xfrm>
          <a:prstGeom prst="rect">
            <a:avLst/>
          </a:prstGeom>
        </p:spPr>
      </p:pic>
      <p:pic>
        <p:nvPicPr>
          <p:cNvPr id="9" name="Picture 8">
            <a:extLst>
              <a:ext uri="{FF2B5EF4-FFF2-40B4-BE49-F238E27FC236}">
                <a16:creationId xmlns:a16="http://schemas.microsoft.com/office/drawing/2014/main" id="{14216370-572A-44F8-91BF-75F08DFE4F6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6796314" y="329823"/>
            <a:ext cx="932506" cy="932506"/>
          </a:xfrm>
          <a:prstGeom prst="rect">
            <a:avLst/>
          </a:prstGeom>
        </p:spPr>
      </p:pic>
      <p:pic>
        <p:nvPicPr>
          <p:cNvPr id="13" name="Picture 12">
            <a:extLst>
              <a:ext uri="{FF2B5EF4-FFF2-40B4-BE49-F238E27FC236}">
                <a16:creationId xmlns:a16="http://schemas.microsoft.com/office/drawing/2014/main" id="{E1A9AD08-A1F3-4F23-8F46-372E0D6EF4EA}"/>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7870839" y="329823"/>
            <a:ext cx="932506" cy="932506"/>
          </a:xfrm>
          <a:prstGeom prst="rect">
            <a:avLst/>
          </a:prstGeom>
        </p:spPr>
      </p:pic>
      <p:sp>
        <p:nvSpPr>
          <p:cNvPr id="4" name="Footer Placeholder 3">
            <a:extLst>
              <a:ext uri="{FF2B5EF4-FFF2-40B4-BE49-F238E27FC236}">
                <a16:creationId xmlns:a16="http://schemas.microsoft.com/office/drawing/2014/main" id="{C1A4978C-4857-486C-3571-1FEAA3049EEB}"/>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402728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2FD5711-0FE5-4837-9D11-5D7177DC8876}"/>
              </a:ext>
            </a:extLst>
          </p:cNvPr>
          <p:cNvSpPr>
            <a:spLocks noGrp="1"/>
          </p:cNvSpPr>
          <p:nvPr>
            <p:ph type="title"/>
          </p:nvPr>
        </p:nvSpPr>
        <p:spPr>
          <a:xfrm>
            <a:off x="554509" y="494273"/>
            <a:ext cx="5855000" cy="869089"/>
          </a:xfrm>
        </p:spPr>
        <p:txBody>
          <a:bodyPr>
            <a:normAutofit fontScale="90000"/>
          </a:bodyPr>
          <a:lstStyle/>
          <a:p>
            <a:r>
              <a:rPr lang="en-US" dirty="0"/>
              <a:t>Your New University and City</a:t>
            </a:r>
          </a:p>
        </p:txBody>
      </p:sp>
      <p:sp>
        <p:nvSpPr>
          <p:cNvPr id="3" name="Content Placeholder 2">
            <a:extLst>
              <a:ext uri="{FF2B5EF4-FFF2-40B4-BE49-F238E27FC236}">
                <a16:creationId xmlns:a16="http://schemas.microsoft.com/office/drawing/2014/main" id="{90FED039-9997-4AD7-B9FB-C65AE84A7B66}"/>
              </a:ext>
            </a:extLst>
          </p:cNvPr>
          <p:cNvSpPr>
            <a:spLocks noGrp="1"/>
          </p:cNvSpPr>
          <p:nvPr>
            <p:ph idx="1"/>
          </p:nvPr>
        </p:nvSpPr>
        <p:spPr>
          <a:xfrm>
            <a:off x="121348" y="1510023"/>
            <a:ext cx="4276917" cy="4605917"/>
          </a:xfrm>
          <a:ln w="28575">
            <a:solidFill>
              <a:srgbClr val="63676B"/>
            </a:solidFill>
            <a:prstDash val="sysDot"/>
          </a:ln>
        </p:spPr>
        <p:txBody>
          <a:bodyPr>
            <a:normAutofit fontScale="92500" lnSpcReduction="10000"/>
          </a:bodyPr>
          <a:lstStyle/>
          <a:p>
            <a:pPr marL="0" indent="0" algn="ctr">
              <a:buNone/>
            </a:pPr>
            <a:r>
              <a:rPr lang="en-US" altLang="ja-JP" sz="2600" b="1" dirty="0">
                <a:highlight>
                  <a:srgbClr val="FFCD00"/>
                </a:highlight>
              </a:rPr>
              <a:t>Iowa City: Things to Do</a:t>
            </a:r>
            <a:endParaRPr lang="en-US" altLang="ja-JP" sz="2600" b="1" i="0" u="none" strike="noStrike" baseline="0" dirty="0">
              <a:highlight>
                <a:srgbClr val="FFCD00"/>
              </a:highlight>
            </a:endParaRPr>
          </a:p>
          <a:p>
            <a:pPr marL="0" marR="0" indent="0">
              <a:lnSpc>
                <a:spcPct val="115000"/>
              </a:lnSpc>
              <a:spcBef>
                <a:spcPts val="0"/>
              </a:spcBef>
              <a:spcAft>
                <a:spcPts val="0"/>
              </a:spcAft>
              <a:buNone/>
            </a:pPr>
            <a:endParaRPr lang="en-US" sz="1900" dirty="0">
              <a:solidFill>
                <a:srgbClr val="000000"/>
              </a:solidFill>
              <a:effectLst/>
              <a:latin typeface="+mn-lt"/>
              <a:ea typeface="Times New Roman" panose="02020603050405020304" pitchFamily="18" charset="0"/>
              <a:cs typeface="Arial" panose="020B0604020202020204" pitchFamily="34" charset="0"/>
            </a:endParaRPr>
          </a:p>
          <a:p>
            <a:pPr marL="0" marR="0" indent="0">
              <a:lnSpc>
                <a:spcPct val="115000"/>
              </a:lnSpc>
              <a:spcBef>
                <a:spcPts val="0"/>
              </a:spcBef>
              <a:spcAft>
                <a:spcPts val="0"/>
              </a:spcAft>
              <a:buNone/>
            </a:pPr>
            <a:r>
              <a:rPr lang="en-US" sz="1800" dirty="0">
                <a:solidFill>
                  <a:srgbClr val="000000"/>
                </a:solidFill>
                <a:effectLst/>
                <a:latin typeface="+mn-lt"/>
                <a:ea typeface="Times New Roman" panose="02020603050405020304" pitchFamily="18" charset="0"/>
                <a:cs typeface="Arial" panose="020B0604020202020204" pitchFamily="34" charset="0"/>
              </a:rPr>
              <a:t>With a population ~75,000, Iowa City and the surrounding community is a mid-sized city with both a big city and small-town feel. There is so much to do, from hiking/walking in one of many </a:t>
            </a:r>
            <a:r>
              <a:rPr lang="en-US" sz="1800" u="sng" dirty="0">
                <a:solidFill>
                  <a:srgbClr val="000000"/>
                </a:solidFill>
                <a:effectLst/>
                <a:latin typeface="+mn-lt"/>
                <a:ea typeface="Times New Roman" panose="02020603050405020304" pitchFamily="18" charset="0"/>
                <a:cs typeface="Arial" panose="020B0604020202020204" pitchFamily="34" charset="0"/>
                <a:hlinkClick r:id="rId2"/>
              </a:rPr>
              <a:t>public parks</a:t>
            </a:r>
            <a:r>
              <a:rPr lang="en-US" sz="1800" dirty="0">
                <a:solidFill>
                  <a:srgbClr val="000000"/>
                </a:solidFill>
                <a:effectLst/>
                <a:latin typeface="+mn-lt"/>
                <a:ea typeface="Times New Roman" panose="02020603050405020304" pitchFamily="18" charset="0"/>
                <a:cs typeface="Arial" panose="020B0604020202020204" pitchFamily="34" charset="0"/>
              </a:rPr>
              <a:t>, catching a film at </a:t>
            </a:r>
            <a:r>
              <a:rPr lang="en-US" sz="1800" u="sng" dirty="0">
                <a:solidFill>
                  <a:srgbClr val="000000"/>
                </a:solidFill>
                <a:effectLst/>
                <a:latin typeface="+mn-lt"/>
                <a:ea typeface="Times New Roman" panose="02020603050405020304" pitchFamily="18" charset="0"/>
                <a:cs typeface="Arial" panose="020B0604020202020204" pitchFamily="34" charset="0"/>
                <a:hlinkClick r:id="rId3"/>
              </a:rPr>
              <a:t>Film Scene</a:t>
            </a:r>
            <a:r>
              <a:rPr lang="en-US" sz="1800" dirty="0">
                <a:solidFill>
                  <a:srgbClr val="000000"/>
                </a:solidFill>
                <a:effectLst/>
                <a:latin typeface="+mn-lt"/>
                <a:ea typeface="Times New Roman" panose="02020603050405020304" pitchFamily="18" charset="0"/>
                <a:cs typeface="Arial" panose="020B0604020202020204" pitchFamily="34" charset="0"/>
              </a:rPr>
              <a:t>, watching a performance at the </a:t>
            </a:r>
            <a:r>
              <a:rPr lang="en-US" sz="1800" dirty="0">
                <a:solidFill>
                  <a:srgbClr val="000000"/>
                </a:solidFill>
                <a:effectLst/>
                <a:latin typeface="+mn-lt"/>
                <a:ea typeface="Times New Roman" panose="02020603050405020304" pitchFamily="18" charset="0"/>
                <a:cs typeface="Arial" panose="020B0604020202020204" pitchFamily="34" charset="0"/>
                <a:hlinkClick r:id="rId4"/>
              </a:rPr>
              <a:t>Hancher Auditorium</a:t>
            </a:r>
            <a:r>
              <a:rPr lang="en-US" sz="1800" dirty="0">
                <a:solidFill>
                  <a:srgbClr val="000000"/>
                </a:solidFill>
                <a:effectLst/>
                <a:latin typeface="+mn-lt"/>
                <a:ea typeface="Times New Roman" panose="02020603050405020304" pitchFamily="18" charset="0"/>
                <a:cs typeface="Arial" panose="020B0604020202020204" pitchFamily="34" charset="0"/>
              </a:rPr>
              <a:t>, enjoying a meal on the pedestrian zone (known as the Ped Mall), shopping at the </a:t>
            </a:r>
            <a:r>
              <a:rPr lang="en-US" sz="1800" u="sng" dirty="0">
                <a:solidFill>
                  <a:srgbClr val="000000"/>
                </a:solidFill>
                <a:effectLst/>
                <a:latin typeface="+mn-lt"/>
                <a:ea typeface="Times New Roman" panose="02020603050405020304" pitchFamily="18" charset="0"/>
                <a:cs typeface="Arial" panose="020B0604020202020204" pitchFamily="34" charset="0"/>
                <a:hlinkClick r:id="rId5"/>
              </a:rPr>
              <a:t>Farmer’s Market,</a:t>
            </a:r>
            <a:r>
              <a:rPr lang="en-US" sz="1800" dirty="0">
                <a:solidFill>
                  <a:srgbClr val="000000"/>
                </a:solidFill>
                <a:effectLst/>
                <a:latin typeface="+mn-lt"/>
                <a:ea typeface="Times New Roman" panose="02020603050405020304" pitchFamily="18" charset="0"/>
                <a:cs typeface="Arial" panose="020B0604020202020204" pitchFamily="34" charset="0"/>
              </a:rPr>
              <a:t> or the </a:t>
            </a:r>
            <a:r>
              <a:rPr lang="en-US" sz="1800" u="sng" dirty="0">
                <a:solidFill>
                  <a:srgbClr val="000000"/>
                </a:solidFill>
                <a:effectLst/>
                <a:latin typeface="+mn-lt"/>
                <a:ea typeface="Times New Roman" panose="02020603050405020304" pitchFamily="18" charset="0"/>
                <a:cs typeface="Arial" panose="020B0604020202020204" pitchFamily="34" charset="0"/>
                <a:hlinkClick r:id="rId6"/>
              </a:rPr>
              <a:t>Coral Ridge Mall</a:t>
            </a:r>
            <a:r>
              <a:rPr lang="en-US" sz="1800" dirty="0">
                <a:solidFill>
                  <a:srgbClr val="000000"/>
                </a:solidFill>
                <a:effectLst/>
                <a:latin typeface="+mn-lt"/>
                <a:ea typeface="Times New Roman" panose="02020603050405020304" pitchFamily="18" charset="0"/>
                <a:cs typeface="Arial" panose="020B0604020202020204" pitchFamily="34" charset="0"/>
              </a:rPr>
              <a:t>, or enjoying </a:t>
            </a:r>
            <a:r>
              <a:rPr lang="en-US" sz="1800" u="sng" dirty="0">
                <a:solidFill>
                  <a:srgbClr val="000000"/>
                </a:solidFill>
                <a:effectLst/>
                <a:latin typeface="+mn-lt"/>
                <a:ea typeface="Times New Roman" panose="02020603050405020304" pitchFamily="18" charset="0"/>
                <a:cs typeface="Arial" panose="020B0604020202020204" pitchFamily="34" charset="0"/>
                <a:hlinkClick r:id="rId7"/>
              </a:rPr>
              <a:t>live music</a:t>
            </a:r>
            <a:r>
              <a:rPr lang="en-US" sz="1800" u="sng" dirty="0">
                <a:solidFill>
                  <a:srgbClr val="000000"/>
                </a:solidFill>
                <a:effectLst/>
                <a:latin typeface="+mn-lt"/>
                <a:ea typeface="Times New Roman" panose="02020603050405020304" pitchFamily="18" charset="0"/>
                <a:cs typeface="Arial" panose="020B0604020202020204" pitchFamily="34" charset="0"/>
              </a:rPr>
              <a:t>. </a:t>
            </a:r>
          </a:p>
          <a:p>
            <a:pPr marL="0" marR="0" indent="0">
              <a:lnSpc>
                <a:spcPct val="115000"/>
              </a:lnSpc>
              <a:spcBef>
                <a:spcPts val="0"/>
              </a:spcBef>
              <a:spcAft>
                <a:spcPts val="0"/>
              </a:spcAft>
              <a:buNone/>
            </a:pPr>
            <a:endParaRPr lang="en-US" sz="1800" dirty="0">
              <a:solidFill>
                <a:srgbClr val="000000"/>
              </a:solidFill>
              <a:effectLst/>
              <a:latin typeface="+mn-lt"/>
              <a:ea typeface="Times New Roman" panose="02020603050405020304" pitchFamily="18" charset="0"/>
              <a:cs typeface="Arial" panose="020B0604020202020204" pitchFamily="34" charset="0"/>
            </a:endParaRPr>
          </a:p>
          <a:p>
            <a:pPr marL="0" indent="0">
              <a:lnSpc>
                <a:spcPct val="115000"/>
              </a:lnSpc>
              <a:spcBef>
                <a:spcPts val="0"/>
              </a:spcBef>
              <a:buNone/>
            </a:pPr>
            <a:r>
              <a:rPr lang="en-US" sz="1800" dirty="0"/>
              <a:t>Check out the Iowa City Downtown District’s </a:t>
            </a:r>
            <a:r>
              <a:rPr lang="en-US" sz="1800" dirty="0">
                <a:hlinkClick r:id="rId8"/>
              </a:rPr>
              <a:t>Event Calendar</a:t>
            </a:r>
            <a:r>
              <a:rPr lang="en-US" sz="1800" dirty="0"/>
              <a:t> for fun activities!</a:t>
            </a:r>
          </a:p>
        </p:txBody>
      </p:sp>
      <p:sp>
        <p:nvSpPr>
          <p:cNvPr id="5" name="Content Placeholder 2">
            <a:extLst>
              <a:ext uri="{FF2B5EF4-FFF2-40B4-BE49-F238E27FC236}">
                <a16:creationId xmlns:a16="http://schemas.microsoft.com/office/drawing/2014/main" id="{921E5E6C-0C2A-4EED-BBAA-1FF84A05518C}"/>
              </a:ext>
            </a:extLst>
          </p:cNvPr>
          <p:cNvSpPr txBox="1">
            <a:spLocks/>
          </p:cNvSpPr>
          <p:nvPr/>
        </p:nvSpPr>
        <p:spPr>
          <a:xfrm>
            <a:off x="4511325" y="1510025"/>
            <a:ext cx="4441086" cy="1076421"/>
          </a:xfrm>
          <a:prstGeom prst="rect">
            <a:avLst/>
          </a:prstGeom>
          <a:ln w="28575">
            <a:solidFill>
              <a:srgbClr val="63676B"/>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200" b="1" dirty="0">
                <a:highlight>
                  <a:srgbClr val="FFCD00"/>
                </a:highlight>
              </a:rPr>
              <a:t>Virtual Campus Tour</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650" dirty="0">
                <a:solidFill>
                  <a:srgbClr val="000000"/>
                </a:solidFill>
                <a:latin typeface="+mn-lt"/>
                <a:ea typeface="Times New Roman" panose="02020603050405020304" pitchFamily="18" charset="0"/>
              </a:rPr>
              <a:t>Take a </a:t>
            </a:r>
            <a:r>
              <a:rPr lang="en-US" sz="1650" dirty="0">
                <a:solidFill>
                  <a:srgbClr val="000000"/>
                </a:solidFill>
                <a:latin typeface="+mn-lt"/>
                <a:ea typeface="Times New Roman" panose="02020603050405020304" pitchFamily="18" charset="0"/>
                <a:hlinkClick r:id="rId10"/>
              </a:rPr>
              <a:t>virtual tour</a:t>
            </a:r>
            <a:r>
              <a:rPr lang="en-US" sz="1650" dirty="0">
                <a:solidFill>
                  <a:srgbClr val="000000"/>
                </a:solidFill>
                <a:latin typeface="+mn-lt"/>
                <a:ea typeface="Times New Roman" panose="02020603050405020304" pitchFamily="18" charset="0"/>
              </a:rPr>
              <a:t> of the beautiful UI campus! </a:t>
            </a:r>
            <a:endParaRPr lang="en-US" sz="1650" dirty="0"/>
          </a:p>
        </p:txBody>
      </p:sp>
      <p:sp>
        <p:nvSpPr>
          <p:cNvPr id="6" name="Content Placeholder 2">
            <a:extLst>
              <a:ext uri="{FF2B5EF4-FFF2-40B4-BE49-F238E27FC236}">
                <a16:creationId xmlns:a16="http://schemas.microsoft.com/office/drawing/2014/main" id="{3E4C7978-1227-43BF-AECD-2BAFFEECA511}"/>
              </a:ext>
            </a:extLst>
          </p:cNvPr>
          <p:cNvSpPr txBox="1">
            <a:spLocks/>
          </p:cNvSpPr>
          <p:nvPr/>
        </p:nvSpPr>
        <p:spPr>
          <a:xfrm>
            <a:off x="4511325" y="2741370"/>
            <a:ext cx="4441086" cy="1646367"/>
          </a:xfrm>
          <a:prstGeom prst="rect">
            <a:avLst/>
          </a:prstGeom>
          <a:ln w="28575">
            <a:solidFill>
              <a:srgbClr val="63676B"/>
            </a:solidFill>
            <a:prstDash val="sysDot"/>
          </a:ln>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200" b="1" dirty="0">
                <a:highlight>
                  <a:srgbClr val="FFCD00"/>
                </a:highlight>
              </a:rPr>
              <a:t>UI Campus Events Calendar</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600" dirty="0">
                <a:solidFill>
                  <a:srgbClr val="000000"/>
                </a:solidFill>
                <a:latin typeface="+mn-lt"/>
                <a:ea typeface="Times New Roman" panose="02020603050405020304" pitchFamily="18" charset="0"/>
              </a:rPr>
              <a:t>There is always something happening at the UI! Check out the </a:t>
            </a:r>
            <a:r>
              <a:rPr lang="en-US" sz="1600" dirty="0">
                <a:solidFill>
                  <a:srgbClr val="000000"/>
                </a:solidFill>
                <a:latin typeface="+mn-lt"/>
                <a:ea typeface="Times New Roman" panose="02020603050405020304" pitchFamily="18" charset="0"/>
                <a:hlinkClick r:id="rId11"/>
              </a:rPr>
              <a:t>UI Events Calendar</a:t>
            </a:r>
            <a:r>
              <a:rPr lang="en-US" sz="1600" dirty="0">
                <a:solidFill>
                  <a:srgbClr val="000000"/>
                </a:solidFill>
                <a:latin typeface="+mn-lt"/>
                <a:ea typeface="Times New Roman" panose="02020603050405020304" pitchFamily="18" charset="0"/>
              </a:rPr>
              <a:t> to find interesting lectures or fun events!</a:t>
            </a:r>
            <a:endParaRPr lang="en-US" sz="1600" dirty="0"/>
          </a:p>
        </p:txBody>
      </p:sp>
      <p:sp>
        <p:nvSpPr>
          <p:cNvPr id="7" name="Content Placeholder 2">
            <a:extLst>
              <a:ext uri="{FF2B5EF4-FFF2-40B4-BE49-F238E27FC236}">
                <a16:creationId xmlns:a16="http://schemas.microsoft.com/office/drawing/2014/main" id="{46C0BEF1-5140-4ADD-8903-42C12E5F414A}"/>
              </a:ext>
            </a:extLst>
          </p:cNvPr>
          <p:cNvSpPr txBox="1">
            <a:spLocks/>
          </p:cNvSpPr>
          <p:nvPr/>
        </p:nvSpPr>
        <p:spPr>
          <a:xfrm>
            <a:off x="4511325" y="4469574"/>
            <a:ext cx="4441086" cy="1646367"/>
          </a:xfrm>
          <a:prstGeom prst="rect">
            <a:avLst/>
          </a:prstGeom>
          <a:ln w="28575">
            <a:solidFill>
              <a:srgbClr val="63676B"/>
            </a:solidFill>
            <a:prstDash val="sysDot"/>
          </a:ln>
        </p:spPr>
        <p:txBody>
          <a:bodyPr vert="horz" lIns="91440" tIns="45720" rIns="91440" bIns="45720" rtlCol="0">
            <a:normAutofit fontScale="92500" lnSpcReduction="20000"/>
          </a:bodyPr>
          <a:lstStyle>
            <a:lvl1pPr marL="171450" indent="-171450" algn="l" defTabSz="685800" rtl="0" eaLnBrk="1" latinLnBrk="0" hangingPunct="1">
              <a:lnSpc>
                <a:spcPct val="100000"/>
              </a:lnSpc>
              <a:spcBef>
                <a:spcPts val="750"/>
              </a:spcBef>
              <a:buSzPct val="95000"/>
              <a:buFontTx/>
              <a:buBlip>
                <a:blip r:embed="rId9"/>
              </a:buBlip>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Clr>
                <a:schemeClr val="tx2"/>
              </a:buClr>
              <a:buSzPct val="100000"/>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Tx/>
              <a:buNone/>
            </a:pPr>
            <a:r>
              <a:rPr lang="en-US" altLang="ja-JP" sz="2400" b="1" dirty="0">
                <a:highlight>
                  <a:srgbClr val="FFCD00"/>
                </a:highlight>
              </a:rPr>
              <a:t>Iowa City Area Resources</a:t>
            </a:r>
          </a:p>
          <a:p>
            <a:pPr marL="0" indent="0">
              <a:lnSpc>
                <a:spcPct val="115000"/>
              </a:lnSpc>
              <a:spcBef>
                <a:spcPts val="0"/>
              </a:spcBef>
              <a:buFontTx/>
              <a:buNone/>
            </a:pPr>
            <a:endParaRPr lang="en-US" sz="1800" dirty="0">
              <a:solidFill>
                <a:srgbClr val="000000"/>
              </a:solidFill>
              <a:latin typeface="+mn-lt"/>
              <a:ea typeface="Times New Roman" panose="02020603050405020304" pitchFamily="18" charset="0"/>
            </a:endParaRPr>
          </a:p>
          <a:p>
            <a:pPr marL="0" indent="0">
              <a:lnSpc>
                <a:spcPct val="115000"/>
              </a:lnSpc>
              <a:spcBef>
                <a:spcPts val="0"/>
              </a:spcBef>
              <a:buFontTx/>
              <a:buNone/>
            </a:pPr>
            <a:r>
              <a:rPr lang="en-US" sz="1700" dirty="0">
                <a:solidFill>
                  <a:srgbClr val="000000"/>
                </a:solidFill>
                <a:latin typeface="+mn-lt"/>
                <a:ea typeface="Times New Roman" panose="02020603050405020304" pitchFamily="18" charset="0"/>
              </a:rPr>
              <a:t>Visit </a:t>
            </a:r>
            <a:r>
              <a:rPr lang="en-US" sz="1700" dirty="0">
                <a:solidFill>
                  <a:srgbClr val="000000"/>
                </a:solidFill>
                <a:latin typeface="+mn-lt"/>
                <a:ea typeface="Times New Roman" panose="02020603050405020304" pitchFamily="18" charset="0"/>
                <a:hlinkClick r:id="rId12"/>
              </a:rPr>
              <a:t>WelcomeICArea.org</a:t>
            </a:r>
            <a:r>
              <a:rPr lang="en-US" sz="1700" dirty="0">
                <a:solidFill>
                  <a:srgbClr val="000000"/>
                </a:solidFill>
                <a:latin typeface="+mn-lt"/>
                <a:ea typeface="Times New Roman" panose="02020603050405020304" pitchFamily="18" charset="0"/>
              </a:rPr>
              <a:t> to access resources needed to settle into the area, including: health, family activities, childcare/schooling, English resources, housing, and more.  </a:t>
            </a:r>
            <a:endParaRPr lang="en-US" sz="1700" dirty="0"/>
          </a:p>
        </p:txBody>
      </p:sp>
      <p:sp>
        <p:nvSpPr>
          <p:cNvPr id="4" name="Footer Placeholder 3">
            <a:extLst>
              <a:ext uri="{FF2B5EF4-FFF2-40B4-BE49-F238E27FC236}">
                <a16:creationId xmlns:a16="http://schemas.microsoft.com/office/drawing/2014/main" id="{955B9453-FD43-A1F0-BAF6-2F569679089E}"/>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4164922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CB7B7-232B-4CD3-8B4E-21F04C887636}"/>
              </a:ext>
            </a:extLst>
          </p:cNvPr>
          <p:cNvSpPr>
            <a:spLocks noGrp="1"/>
          </p:cNvSpPr>
          <p:nvPr>
            <p:ph type="title"/>
          </p:nvPr>
        </p:nvSpPr>
        <p:spPr/>
        <p:txBody>
          <a:bodyPr/>
          <a:lstStyle/>
          <a:p>
            <a:r>
              <a:rPr lang="en-US" dirty="0"/>
              <a:t>Parking and Transportation</a:t>
            </a:r>
          </a:p>
        </p:txBody>
      </p:sp>
      <p:sp>
        <p:nvSpPr>
          <p:cNvPr id="3" name="Content Placeholder 2">
            <a:extLst>
              <a:ext uri="{FF2B5EF4-FFF2-40B4-BE49-F238E27FC236}">
                <a16:creationId xmlns:a16="http://schemas.microsoft.com/office/drawing/2014/main" id="{CC5752FC-5AB4-465C-9EAC-D8C887FDF53F}"/>
              </a:ext>
            </a:extLst>
          </p:cNvPr>
          <p:cNvSpPr>
            <a:spLocks noGrp="1"/>
          </p:cNvSpPr>
          <p:nvPr>
            <p:ph idx="1"/>
          </p:nvPr>
        </p:nvSpPr>
        <p:spPr>
          <a:xfrm>
            <a:off x="554510" y="1591689"/>
            <a:ext cx="7464024" cy="4298360"/>
          </a:xfrm>
        </p:spPr>
        <p:txBody>
          <a:bodyPr>
            <a:normAutofit/>
          </a:bodyPr>
          <a:lstStyle/>
          <a:p>
            <a:r>
              <a:rPr lang="en-US" dirty="0"/>
              <a:t>Parking for cars is limited on campus, so where possible, consider walking, biking, or taking a bus to campus instead. </a:t>
            </a:r>
          </a:p>
          <a:p>
            <a:r>
              <a:rPr lang="en-US" sz="2000" dirty="0"/>
              <a:t>Apply for a UI parking permit and learn about other options on the </a:t>
            </a:r>
            <a:r>
              <a:rPr lang="en-US" sz="2000" dirty="0">
                <a:hlinkClick r:id="rId2"/>
              </a:rPr>
              <a:t>UI Transportation website.</a:t>
            </a:r>
            <a:endParaRPr lang="en-US" sz="2000" dirty="0"/>
          </a:p>
          <a:p>
            <a:r>
              <a:rPr lang="en-US" sz="2000" dirty="0"/>
              <a:t>There are limited street parking spots (for a fee, payable via the </a:t>
            </a:r>
            <a:r>
              <a:rPr lang="en-US" sz="2000" dirty="0">
                <a:hlinkClick r:id="rId3"/>
              </a:rPr>
              <a:t>ParkMobile</a:t>
            </a:r>
            <a:r>
              <a:rPr lang="en-US" sz="2000" dirty="0"/>
              <a:t> mobile app).</a:t>
            </a:r>
          </a:p>
          <a:p>
            <a:r>
              <a:rPr lang="en-US" sz="2000" dirty="0"/>
              <a:t>Check out the Iowa City </a:t>
            </a:r>
            <a:r>
              <a:rPr lang="en-US" sz="2000" dirty="0">
                <a:hlinkClick r:id="rId4"/>
              </a:rPr>
              <a:t>parking ramps</a:t>
            </a:r>
            <a:r>
              <a:rPr lang="en-US" sz="2000" dirty="0"/>
              <a:t> that are available.</a:t>
            </a:r>
          </a:p>
          <a:p>
            <a:r>
              <a:rPr lang="en-US" sz="2000" dirty="0"/>
              <a:t>Use the bus systems of </a:t>
            </a:r>
            <a:r>
              <a:rPr lang="en-US" sz="2000" dirty="0">
                <a:hlinkClick r:id="rId5"/>
              </a:rPr>
              <a:t>Iowa City</a:t>
            </a:r>
            <a:r>
              <a:rPr lang="en-US" sz="2000" dirty="0"/>
              <a:t>, </a:t>
            </a:r>
            <a:r>
              <a:rPr lang="en-US" sz="2000" dirty="0">
                <a:hlinkClick r:id="rId6"/>
              </a:rPr>
              <a:t>Coralville</a:t>
            </a:r>
            <a:r>
              <a:rPr lang="en-US" sz="2000" dirty="0"/>
              <a:t>, and </a:t>
            </a:r>
            <a:r>
              <a:rPr lang="en-US" sz="2000" dirty="0">
                <a:hlinkClick r:id="rId7"/>
              </a:rPr>
              <a:t>CAMBUS</a:t>
            </a:r>
            <a:r>
              <a:rPr lang="en-US" sz="2000" dirty="0"/>
              <a:t> (UI’s free bus). Use the </a:t>
            </a:r>
            <a:r>
              <a:rPr lang="en-US" sz="2000" dirty="0">
                <a:hlinkClick r:id="rId8"/>
              </a:rPr>
              <a:t>Transit</a:t>
            </a:r>
            <a:r>
              <a:rPr lang="en-US" sz="2000" dirty="0"/>
              <a:t> mobile app to plan your trip – one app for all for all three systems!</a:t>
            </a:r>
          </a:p>
          <a:p>
            <a:r>
              <a:rPr lang="en-US" sz="2000" dirty="0">
                <a:hlinkClick r:id="rId9"/>
              </a:rPr>
              <a:t>https://maps.uiowa.edu</a:t>
            </a:r>
            <a:endParaRPr lang="en-US" sz="2000" dirty="0"/>
          </a:p>
          <a:p>
            <a:endParaRPr lang="en-US" sz="2000" dirty="0"/>
          </a:p>
        </p:txBody>
      </p:sp>
      <p:pic>
        <p:nvPicPr>
          <p:cNvPr id="9" name="Picture 8">
            <a:extLst>
              <a:ext uri="{FF2B5EF4-FFF2-40B4-BE49-F238E27FC236}">
                <a16:creationId xmlns:a16="http://schemas.microsoft.com/office/drawing/2014/main" id="{5B66DAF0-6182-4353-BAFC-921317468E29}"/>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7982196" y="141100"/>
            <a:ext cx="910112" cy="910112"/>
          </a:xfrm>
          <a:prstGeom prst="rect">
            <a:avLst/>
          </a:prstGeom>
        </p:spPr>
      </p:pic>
      <p:pic>
        <p:nvPicPr>
          <p:cNvPr id="11" name="Picture 10">
            <a:extLst>
              <a:ext uri="{FF2B5EF4-FFF2-40B4-BE49-F238E27FC236}">
                <a16:creationId xmlns:a16="http://schemas.microsoft.com/office/drawing/2014/main" id="{2325E39F-6A0E-42EA-8E51-F7E1FD76DC00}"/>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7987235" y="4356726"/>
            <a:ext cx="910112" cy="910112"/>
          </a:xfrm>
          <a:prstGeom prst="rect">
            <a:avLst/>
          </a:prstGeom>
        </p:spPr>
      </p:pic>
      <p:pic>
        <p:nvPicPr>
          <p:cNvPr id="6" name="Picture 5">
            <a:extLst>
              <a:ext uri="{FF2B5EF4-FFF2-40B4-BE49-F238E27FC236}">
                <a16:creationId xmlns:a16="http://schemas.microsoft.com/office/drawing/2014/main" id="{01A666BD-D5D1-4276-A6F0-69C19985D6C6}"/>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7973590" y="1332369"/>
            <a:ext cx="914400" cy="914400"/>
          </a:xfrm>
          <a:prstGeom prst="rect">
            <a:avLst/>
          </a:prstGeom>
        </p:spPr>
      </p:pic>
      <p:pic>
        <p:nvPicPr>
          <p:cNvPr id="8" name="Picture 7">
            <a:extLst>
              <a:ext uri="{FF2B5EF4-FFF2-40B4-BE49-F238E27FC236}">
                <a16:creationId xmlns:a16="http://schemas.microsoft.com/office/drawing/2014/main" id="{4390C790-39BD-4D97-ADDD-E0704D5EEA37}"/>
              </a:ext>
              <a:ext uri="{C183D7F6-B498-43B3-948B-1728B52AA6E4}">
                <adec:decorative xmlns:adec="http://schemas.microsoft.com/office/drawing/2017/decorative" val="1"/>
              </a:ext>
            </a:extLst>
          </p:cNvPr>
          <p:cNvPicPr>
            <a:picLocks noChangeAspect="1"/>
          </p:cNvPicPr>
          <p:nvPr/>
        </p:nvPicPr>
        <p:blipFill>
          <a:blip r:embed="rId13"/>
          <a:stretch>
            <a:fillRect/>
          </a:stretch>
        </p:blipFill>
        <p:spPr>
          <a:xfrm>
            <a:off x="8018533" y="2882537"/>
            <a:ext cx="914400" cy="914400"/>
          </a:xfrm>
          <a:prstGeom prst="rect">
            <a:avLst/>
          </a:prstGeom>
        </p:spPr>
      </p:pic>
      <p:pic>
        <p:nvPicPr>
          <p:cNvPr id="12" name="Picture 11">
            <a:extLst>
              <a:ext uri="{FF2B5EF4-FFF2-40B4-BE49-F238E27FC236}">
                <a16:creationId xmlns:a16="http://schemas.microsoft.com/office/drawing/2014/main" id="{EBF6AB62-0649-4A2E-BCE0-8419D98FD311}"/>
              </a:ext>
              <a:ext uri="{C183D7F6-B498-43B3-948B-1728B52AA6E4}">
                <adec:decorative xmlns:adec="http://schemas.microsoft.com/office/drawing/2017/decorative" val="1"/>
              </a:ext>
            </a:extLst>
          </p:cNvPr>
          <p:cNvPicPr>
            <a:picLocks noChangeAspect="1"/>
          </p:cNvPicPr>
          <p:nvPr/>
        </p:nvPicPr>
        <p:blipFill>
          <a:blip r:embed="rId14"/>
          <a:stretch>
            <a:fillRect/>
          </a:stretch>
        </p:blipFill>
        <p:spPr>
          <a:xfrm>
            <a:off x="7982947" y="5526793"/>
            <a:ext cx="914400" cy="914400"/>
          </a:xfrm>
          <a:prstGeom prst="rect">
            <a:avLst/>
          </a:prstGeom>
        </p:spPr>
      </p:pic>
      <p:sp>
        <p:nvSpPr>
          <p:cNvPr id="4" name="Footer Placeholder 3">
            <a:extLst>
              <a:ext uri="{FF2B5EF4-FFF2-40B4-BE49-F238E27FC236}">
                <a16:creationId xmlns:a16="http://schemas.microsoft.com/office/drawing/2014/main" id="{9E2AF03E-0C0A-B33C-F8B1-07A02732F587}"/>
              </a:ext>
            </a:extLst>
          </p:cNvPr>
          <p:cNvSpPr>
            <a:spLocks noGrp="1"/>
          </p:cNvSpPr>
          <p:nvPr>
            <p:ph type="ftr" sz="quarter" idx="3"/>
          </p:nvPr>
        </p:nvSpPr>
        <p:spPr>
          <a:xfrm>
            <a:off x="2126974" y="6441193"/>
            <a:ext cx="6276046" cy="365125"/>
          </a:xfrm>
        </p:spPr>
        <p:txBody>
          <a:bodyPr/>
          <a:lstStyle/>
          <a:p>
            <a:r>
              <a:rPr lang="en-US" dirty="0"/>
              <a:t>College of Liberal Arts and Sciences</a:t>
            </a:r>
          </a:p>
        </p:txBody>
      </p:sp>
    </p:spTree>
    <p:extLst>
      <p:ext uri="{BB962C8B-B14F-4D97-AF65-F5344CB8AC3E}">
        <p14:creationId xmlns:p14="http://schemas.microsoft.com/office/powerpoint/2010/main" val="233189261"/>
      </p:ext>
    </p:extLst>
  </p:cSld>
  <p:clrMapOvr>
    <a:masterClrMapping/>
  </p:clrMapOvr>
</p:sld>
</file>

<file path=ppt/theme/theme1.xml><?xml version="1.0" encoding="utf-8"?>
<a:theme xmlns:a="http://schemas.openxmlformats.org/drawingml/2006/main" name="Office Theme">
  <a:themeElements>
    <a:clrScheme name="IOWA BRAND COLORS">
      <a:dk1>
        <a:srgbClr val="000000"/>
      </a:dk1>
      <a:lt1>
        <a:srgbClr val="FFFFFF"/>
      </a:lt1>
      <a:dk2>
        <a:srgbClr val="62666A"/>
      </a:dk2>
      <a:lt2>
        <a:srgbClr val="BBBCBC"/>
      </a:lt2>
      <a:accent1>
        <a:srgbClr val="FFCD00"/>
      </a:accent1>
      <a:accent2>
        <a:srgbClr val="616669"/>
      </a:accent2>
      <a:accent3>
        <a:srgbClr val="BBBCBC"/>
      </a:accent3>
      <a:accent4>
        <a:srgbClr val="00A9E0"/>
      </a:accent4>
      <a:accent5>
        <a:srgbClr val="00AF66"/>
      </a:accent5>
      <a:accent6>
        <a:srgbClr val="FF8200"/>
      </a:accent6>
      <a:hlink>
        <a:srgbClr val="00558C"/>
      </a:hlink>
      <a:folHlink>
        <a:srgbClr val="63666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OWA-BRAND-Template-Widescreen" id="{A25A45C0-D9D8-A44F-9292-57D2DC0F3846}" vid="{DCED7445-4F60-224D-9666-5C3E6928A3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2465</TotalTime>
  <Words>1192</Words>
  <Application>Microsoft Macintosh PowerPoint</Application>
  <PresentationFormat>On-screen Show (4:3)</PresentationFormat>
  <Paragraphs>105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Roboto</vt:lpstr>
      <vt:lpstr>Wingdings</vt:lpstr>
      <vt:lpstr>Office Theme</vt:lpstr>
      <vt:lpstr>Optional Additional Information for Graduate Students</vt:lpstr>
      <vt:lpstr>Iowa One Card </vt:lpstr>
      <vt:lpstr>ITS</vt:lpstr>
      <vt:lpstr>ITS</vt:lpstr>
      <vt:lpstr>Update Your Information</vt:lpstr>
      <vt:lpstr>Branding, Photos</vt:lpstr>
      <vt:lpstr>Individuals with Disabilities </vt:lpstr>
      <vt:lpstr>Your New University and City</vt:lpstr>
      <vt:lpstr>Parking and Transportation</vt:lpstr>
      <vt:lpstr>Suggested Cell Phone Applications </vt:lpstr>
      <vt:lpstr>UI Public Safety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of the Presentation Title Slide</dc:title>
  <dc:creator>Corliss, Jessica A</dc:creator>
  <cp:lastModifiedBy>Christiansen, Erika E</cp:lastModifiedBy>
  <cp:revision>23</cp:revision>
  <dcterms:created xsi:type="dcterms:W3CDTF">2020-02-03T17:28:51Z</dcterms:created>
  <dcterms:modified xsi:type="dcterms:W3CDTF">2025-07-23T18:46:52Z</dcterms:modified>
</cp:coreProperties>
</file>