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313" r:id="rId3"/>
    <p:sldId id="408" r:id="rId4"/>
    <p:sldId id="400" r:id="rId5"/>
    <p:sldId id="379" r:id="rId6"/>
    <p:sldId id="409" r:id="rId7"/>
    <p:sldId id="272" r:id="rId8"/>
    <p:sldId id="414" r:id="rId9"/>
    <p:sldId id="411" r:id="rId10"/>
    <p:sldId id="412" r:id="rId11"/>
    <p:sldId id="266" r:id="rId12"/>
    <p:sldId id="276" r:id="rId13"/>
    <p:sldId id="312" r:id="rId14"/>
    <p:sldId id="27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99"/>
    <p:restoredTop sz="95936"/>
  </p:normalViewPr>
  <p:slideViewPr>
    <p:cSldViewPr snapToGrid="0" snapToObjects="1">
      <p:cViewPr varScale="1">
        <p:scale>
          <a:sx n="136" d="100"/>
          <a:sy n="136" d="100"/>
        </p:scale>
        <p:origin x="2672"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7/22/25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a:t>
            </a:fld>
            <a:endParaRPr lang="en-US" dirty="0"/>
          </a:p>
        </p:txBody>
      </p:sp>
    </p:spTree>
    <p:extLst>
      <p:ext uri="{BB962C8B-B14F-4D97-AF65-F5344CB8AC3E}">
        <p14:creationId xmlns:p14="http://schemas.microsoft.com/office/powerpoint/2010/main" val="3886891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13</a:t>
            </a:fld>
            <a:endParaRPr lang="en-US"/>
          </a:p>
        </p:txBody>
      </p:sp>
    </p:spTree>
    <p:extLst>
      <p:ext uri="{BB962C8B-B14F-4D97-AF65-F5344CB8AC3E}">
        <p14:creationId xmlns:p14="http://schemas.microsoft.com/office/powerpoint/2010/main" val="1271067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a:t>
            </a:fld>
            <a:endParaRPr lang="en-US"/>
          </a:p>
        </p:txBody>
      </p:sp>
    </p:spTree>
    <p:extLst>
      <p:ext uri="{BB962C8B-B14F-4D97-AF65-F5344CB8AC3E}">
        <p14:creationId xmlns:p14="http://schemas.microsoft.com/office/powerpoint/2010/main" val="2374228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a:p>
        </p:txBody>
      </p:sp>
    </p:spTree>
    <p:extLst>
      <p:ext uri="{BB962C8B-B14F-4D97-AF65-F5344CB8AC3E}">
        <p14:creationId xmlns:p14="http://schemas.microsoft.com/office/powerpoint/2010/main" val="30184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7</a:t>
            </a:fld>
            <a:endParaRPr lang="en-US"/>
          </a:p>
        </p:txBody>
      </p:sp>
    </p:spTree>
    <p:extLst>
      <p:ext uri="{BB962C8B-B14F-4D97-AF65-F5344CB8AC3E}">
        <p14:creationId xmlns:p14="http://schemas.microsoft.com/office/powerpoint/2010/main" val="3717337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F575E-E917-EB7D-A56F-4366F4207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07CB-4B73-D601-F3CD-39C0DAD534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F10AD-2E8B-DF56-2ABD-4C12EF51F1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713C24-3799-C51E-941B-8C35099BFE29}"/>
              </a:ext>
            </a:extLst>
          </p:cNvPr>
          <p:cNvSpPr>
            <a:spLocks noGrp="1"/>
          </p:cNvSpPr>
          <p:nvPr>
            <p:ph type="sldNum" sz="quarter" idx="5"/>
          </p:nvPr>
        </p:nvSpPr>
        <p:spPr/>
        <p:txBody>
          <a:bodyPr/>
          <a:lstStyle/>
          <a:p>
            <a:fld id="{769943EA-69D9-7E49-97CD-A49926F617C9}" type="slidenum">
              <a:rPr lang="en-US" smtClean="0"/>
              <a:t>8</a:t>
            </a:fld>
            <a:endParaRPr lang="en-US"/>
          </a:p>
        </p:txBody>
      </p:sp>
    </p:spTree>
    <p:extLst>
      <p:ext uri="{BB962C8B-B14F-4D97-AF65-F5344CB8AC3E}">
        <p14:creationId xmlns:p14="http://schemas.microsoft.com/office/powerpoint/2010/main" val="2785409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630EF-5C5E-9AC0-E421-C7CE95246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AB9CF-78AC-5C7C-63CC-34C1B3B3C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14A2B-797D-7DD1-50A9-508A810D0B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30C59E-29C4-F875-9066-6BC105D5570A}"/>
              </a:ext>
            </a:extLst>
          </p:cNvPr>
          <p:cNvSpPr>
            <a:spLocks noGrp="1"/>
          </p:cNvSpPr>
          <p:nvPr>
            <p:ph type="sldNum" sz="quarter" idx="5"/>
          </p:nvPr>
        </p:nvSpPr>
        <p:spPr/>
        <p:txBody>
          <a:bodyPr/>
          <a:lstStyle/>
          <a:p>
            <a:fld id="{769943EA-69D9-7E49-97CD-A49926F617C9}" type="slidenum">
              <a:rPr lang="en-US" smtClean="0"/>
              <a:t>9</a:t>
            </a:fld>
            <a:endParaRPr lang="en-US"/>
          </a:p>
        </p:txBody>
      </p:sp>
    </p:spTree>
    <p:extLst>
      <p:ext uri="{BB962C8B-B14F-4D97-AF65-F5344CB8AC3E}">
        <p14:creationId xmlns:p14="http://schemas.microsoft.com/office/powerpoint/2010/main" val="2220109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F0C50-F36C-2ED7-9486-4E7F6BAF2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EFDAC-EA53-15B5-2706-5F357A0E88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CDD1C-1748-DF00-2D27-2E184DEC2D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CCB804-F04C-D710-B778-A711BC16794E}"/>
              </a:ext>
            </a:extLst>
          </p:cNvPr>
          <p:cNvSpPr>
            <a:spLocks noGrp="1"/>
          </p:cNvSpPr>
          <p:nvPr>
            <p:ph type="sldNum" sz="quarter" idx="5"/>
          </p:nvPr>
        </p:nvSpPr>
        <p:spPr/>
        <p:txBody>
          <a:bodyPr/>
          <a:lstStyle/>
          <a:p>
            <a:fld id="{769943EA-69D9-7E49-97CD-A49926F617C9}" type="slidenum">
              <a:rPr lang="en-US" smtClean="0"/>
              <a:t>10</a:t>
            </a:fld>
            <a:endParaRPr lang="en-US"/>
          </a:p>
        </p:txBody>
      </p:sp>
    </p:spTree>
    <p:extLst>
      <p:ext uri="{BB962C8B-B14F-4D97-AF65-F5344CB8AC3E}">
        <p14:creationId xmlns:p14="http://schemas.microsoft.com/office/powerpoint/2010/main" val="2900623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11</a:t>
            </a:fld>
            <a:endParaRPr lang="en-US"/>
          </a:p>
        </p:txBody>
      </p:sp>
    </p:spTree>
    <p:extLst>
      <p:ext uri="{BB962C8B-B14F-4D97-AF65-F5344CB8AC3E}">
        <p14:creationId xmlns:p14="http://schemas.microsoft.com/office/powerpoint/2010/main" val="3759230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12</a:t>
            </a:fld>
            <a:endParaRPr lang="en-US"/>
          </a:p>
        </p:txBody>
      </p:sp>
    </p:spTree>
    <p:extLst>
      <p:ext uri="{BB962C8B-B14F-4D97-AF65-F5344CB8AC3E}">
        <p14:creationId xmlns:p14="http://schemas.microsoft.com/office/powerpoint/2010/main" val="1232024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628649" y="2677626"/>
            <a:ext cx="6858000" cy="1843238"/>
          </a:xfrm>
        </p:spPr>
        <p:txBody>
          <a:bodyPr anchor="t" anchorCtr="0">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n-US" dirty="0"/>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628649" y="4574783"/>
            <a:ext cx="6858000" cy="407460"/>
          </a:xfrm>
        </p:spPr>
        <p:txBody>
          <a:bodyPr/>
          <a:lstStyle>
            <a:lvl1pPr marL="0" indent="0" algn="l">
              <a:buNone/>
              <a:defRPr sz="18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628649" y="4952307"/>
            <a:ext cx="6858000" cy="463108"/>
          </a:xfrm>
        </p:spPr>
        <p:txBody>
          <a:bodyPr>
            <a:normAutofit/>
          </a:bodyPr>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637917" y="1774217"/>
            <a:ext cx="6513130" cy="365125"/>
          </a:xfrm>
          <a:prstGeom prst="rect">
            <a:avLst/>
          </a:prstGeom>
          <a:noFill/>
        </p:spPr>
        <p:txBody>
          <a:bodyPr vert="horz" lIns="91440" tIns="45720" rIns="91440" bIns="45720" rtlCol="0" anchor="ctr"/>
          <a:lstStyle>
            <a:lvl1pPr algn="l">
              <a:defRPr sz="1800" b="0">
                <a:solidFill>
                  <a:schemeClr val="bg1"/>
                </a:solidFill>
              </a:defRPr>
            </a:lvl1pPr>
          </a:lstStyle>
          <a:p>
            <a:r>
              <a:rPr lang="en-US"/>
              <a:t>View &gt;&gt; Header and Footer &gt;&gt; Add Unit Name</a:t>
            </a:r>
            <a:endParaRPr lang="en-US" dirty="0"/>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730595" y="2339665"/>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3BE6AB2-3490-2748-9E67-B0D1C9E9FDAE}"/>
              </a:ext>
            </a:extLst>
          </p:cNvPr>
          <p:cNvPicPr>
            <a:picLocks noChangeAspect="1"/>
          </p:cNvPicPr>
          <p:nvPr userDrawn="1"/>
        </p:nvPicPr>
        <p:blipFill>
          <a:blip r:embed="rId2"/>
          <a:stretch>
            <a:fillRect/>
          </a:stretch>
        </p:blipFill>
        <p:spPr>
          <a:xfrm>
            <a:off x="6476484" y="0"/>
            <a:ext cx="2020330" cy="962062"/>
          </a:xfrm>
          <a:prstGeom prst="rect">
            <a:avLst/>
          </a:prstGeom>
        </p:spPr>
      </p:pic>
    </p:spTree>
    <p:extLst>
      <p:ext uri="{BB962C8B-B14F-4D97-AF65-F5344CB8AC3E}">
        <p14:creationId xmlns:p14="http://schemas.microsoft.com/office/powerpoint/2010/main" val="355990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tx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628649" y="3367174"/>
            <a:ext cx="6858000" cy="1843238"/>
          </a:xfrm>
        </p:spPr>
        <p:txBody>
          <a:bodyPr anchor="t" anchorCtr="0">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n-US" dirty="0"/>
              <a:t>Closing Slide Header</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637917" y="2463765"/>
            <a:ext cx="6513130" cy="365125"/>
          </a:xfrm>
          <a:prstGeom prst="rect">
            <a:avLst/>
          </a:prstGeom>
          <a:noFill/>
        </p:spPr>
        <p:txBody>
          <a:bodyPr vert="horz" lIns="91440" tIns="45720" rIns="91440" bIns="45720" rtlCol="0" anchor="ctr"/>
          <a:lstStyle>
            <a:lvl1pPr algn="l">
              <a:defRPr sz="1800" b="0">
                <a:solidFill>
                  <a:schemeClr val="bg1"/>
                </a:solidFill>
              </a:defRPr>
            </a:lvl1pPr>
          </a:lstStyle>
          <a:p>
            <a:r>
              <a:rPr lang="en-US"/>
              <a:t>View &gt;&gt; Header and Footer &gt;&gt; Add Unit Name</a:t>
            </a:r>
            <a:endParaRPr lang="en-US" dirty="0"/>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730595" y="3029213"/>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A153940-985B-0343-8AA0-962B6459BED9}"/>
              </a:ext>
            </a:extLst>
          </p:cNvPr>
          <p:cNvPicPr>
            <a:picLocks noChangeAspect="1"/>
          </p:cNvPicPr>
          <p:nvPr userDrawn="1"/>
        </p:nvPicPr>
        <p:blipFill>
          <a:blip r:embed="rId2"/>
          <a:stretch>
            <a:fillRect/>
          </a:stretch>
        </p:blipFill>
        <p:spPr>
          <a:xfrm>
            <a:off x="6476484" y="0"/>
            <a:ext cx="2020330" cy="962062"/>
          </a:xfrm>
          <a:prstGeom prst="rect">
            <a:avLst/>
          </a:prstGeom>
        </p:spPr>
      </p:pic>
    </p:spTree>
    <p:extLst>
      <p:ext uri="{BB962C8B-B14F-4D97-AF65-F5344CB8AC3E}">
        <p14:creationId xmlns:p14="http://schemas.microsoft.com/office/powerpoint/2010/main" val="2883638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Only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269D8-9185-4B4A-BBD8-98902D1A9F29}"/>
              </a:ext>
            </a:extLst>
          </p:cNvPr>
          <p:cNvPicPr>
            <a:picLocks noChangeAspect="1"/>
          </p:cNvPicPr>
          <p:nvPr userDrawn="1"/>
        </p:nvPicPr>
        <p:blipFill>
          <a:blip r:embed="rId2"/>
          <a:stretch>
            <a:fillRect/>
          </a:stretch>
        </p:blipFill>
        <p:spPr>
          <a:xfrm>
            <a:off x="1464365" y="1875183"/>
            <a:ext cx="6215270" cy="3107635"/>
          </a:xfrm>
          <a:prstGeom prst="rect">
            <a:avLst/>
          </a:prstGeom>
        </p:spPr>
      </p:pic>
    </p:spTree>
    <p:extLst>
      <p:ext uri="{BB962C8B-B14F-4D97-AF65-F5344CB8AC3E}">
        <p14:creationId xmlns:p14="http://schemas.microsoft.com/office/powerpoint/2010/main" val="161116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Slide – Gold Patter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797686C-E450-46F8-B31F-F4CAF5813A56}"/>
              </a:ext>
            </a:extLst>
          </p:cNvPr>
          <p:cNvSpPr>
            <a:spLocks noGrp="1"/>
          </p:cNvSpPr>
          <p:nvPr>
            <p:ph type="title"/>
          </p:nvPr>
        </p:nvSpPr>
        <p:spPr>
          <a:xfrm>
            <a:off x="554509" y="494273"/>
            <a:ext cx="7886700" cy="869089"/>
          </a:xfrm>
        </p:spPr>
        <p:txBody>
          <a:bodyPr>
            <a:normAutofit/>
          </a:bodyPr>
          <a:lstStyle>
            <a:lvl1pPr>
              <a:defRPr sz="3600"/>
            </a:lvl1pPr>
          </a:lstStyle>
          <a:p>
            <a:r>
              <a:rPr lang="en-US" dirty="0"/>
              <a:t>Click to edit Master title style</a:t>
            </a:r>
          </a:p>
        </p:txBody>
      </p:sp>
      <p:sp>
        <p:nvSpPr>
          <p:cNvPr id="11" name="Content Placeholder 2">
            <a:extLst>
              <a:ext uri="{FF2B5EF4-FFF2-40B4-BE49-F238E27FC236}">
                <a16:creationId xmlns:a16="http://schemas.microsoft.com/office/drawing/2014/main" id="{2D778384-1EF9-42E9-A914-E74A6A464AF6}"/>
              </a:ext>
            </a:extLst>
          </p:cNvPr>
          <p:cNvSpPr>
            <a:spLocks noGrp="1"/>
          </p:cNvSpPr>
          <p:nvPr>
            <p:ph idx="1"/>
          </p:nvPr>
        </p:nvSpPr>
        <p:spPr>
          <a:xfrm>
            <a:off x="554509" y="1591689"/>
            <a:ext cx="7886700" cy="4298360"/>
          </a:xfrm>
        </p:spPr>
        <p:txBody>
          <a:bodyPr/>
          <a:lstStyle>
            <a:lvl1pPr marL="171450" indent="-171450">
              <a:buSzPct val="95000"/>
              <a:buFontTx/>
              <a:buBlip>
                <a:blip r:embed="rId2"/>
              </a:buBlip>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F422EC1-DA25-4435-8797-D44A5CD35277}"/>
              </a:ext>
            </a:extLst>
          </p:cNvPr>
          <p:cNvCxnSpPr>
            <a:cxnSpLocks/>
          </p:cNvCxnSpPr>
          <p:nvPr userDrawn="1"/>
        </p:nvCxnSpPr>
        <p:spPr>
          <a:xfrm>
            <a:off x="628651" y="13633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4A59EB8-67BE-440F-BA60-AAD8C3894B72}"/>
              </a:ext>
            </a:extLst>
          </p:cNvPr>
          <p:cNvSpPr/>
          <p:nvPr userDrawn="1"/>
        </p:nvSpPr>
        <p:spPr>
          <a:xfrm>
            <a:off x="0" y="6389512"/>
            <a:ext cx="9144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pic>
        <p:nvPicPr>
          <p:cNvPr id="14" name="Picture 13" descr="Background pattern&#10;&#10;Description automatically generated">
            <a:extLst>
              <a:ext uri="{FF2B5EF4-FFF2-40B4-BE49-F238E27FC236}">
                <a16:creationId xmlns:a16="http://schemas.microsoft.com/office/drawing/2014/main" id="{CBB02F3F-EF33-492D-B6E5-1F61AC4D8421}"/>
              </a:ext>
            </a:extLst>
          </p:cNvPr>
          <p:cNvPicPr>
            <a:picLocks noChangeAspect="1"/>
          </p:cNvPicPr>
          <p:nvPr userDrawn="1"/>
        </p:nvPicPr>
        <p:blipFill rotWithShape="1">
          <a:blip r:embed="rId3">
            <a:alphaModFix amt="55000"/>
          </a:blip>
          <a:srcRect b="92118"/>
          <a:stretch/>
        </p:blipFill>
        <p:spPr>
          <a:xfrm>
            <a:off x="1" y="6391657"/>
            <a:ext cx="9144000" cy="466344"/>
          </a:xfrm>
          <a:prstGeom prst="rect">
            <a:avLst/>
          </a:prstGeom>
          <a:noFill/>
        </p:spPr>
      </p:pic>
      <p:sp>
        <p:nvSpPr>
          <p:cNvPr id="15" name="Footer Placeholder 4">
            <a:extLst>
              <a:ext uri="{FF2B5EF4-FFF2-40B4-BE49-F238E27FC236}">
                <a16:creationId xmlns:a16="http://schemas.microsoft.com/office/drawing/2014/main" id="{F9ABFF5E-F1F5-4501-BCD7-3E0E29FD44CB}"/>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College of Liberal Arts and Sciences</a:t>
            </a:r>
          </a:p>
        </p:txBody>
      </p:sp>
      <p:pic>
        <p:nvPicPr>
          <p:cNvPr id="10" name="Picture 9" descr="Logo&#10;&#10;Description automatically generated">
            <a:extLst>
              <a:ext uri="{FF2B5EF4-FFF2-40B4-BE49-F238E27FC236}">
                <a16:creationId xmlns:a16="http://schemas.microsoft.com/office/drawing/2014/main" id="{405BB6F8-BDE2-467B-B99C-BBC76B1C2003}"/>
              </a:ext>
            </a:extLst>
          </p:cNvPr>
          <p:cNvPicPr>
            <a:picLocks noChangeAspect="1"/>
          </p:cNvPicPr>
          <p:nvPr userDrawn="1"/>
        </p:nvPicPr>
        <p:blipFill>
          <a:blip r:embed="rId4"/>
          <a:stretch>
            <a:fillRect/>
          </a:stretch>
        </p:blipFill>
        <p:spPr>
          <a:xfrm>
            <a:off x="628651" y="6225219"/>
            <a:ext cx="1344588" cy="640080"/>
          </a:xfrm>
          <a:prstGeom prst="rect">
            <a:avLst/>
          </a:prstGeom>
        </p:spPr>
      </p:pic>
    </p:spTree>
    <p:extLst>
      <p:ext uri="{BB962C8B-B14F-4D97-AF65-F5344CB8AC3E}">
        <p14:creationId xmlns:p14="http://schemas.microsoft.com/office/powerpoint/2010/main" val="3543672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 Gold Pattern">
    <p:bg>
      <p:bgPr>
        <a:solidFill>
          <a:schemeClr val="accent1"/>
        </a:solidFill>
        <a:effectLst/>
      </p:bgPr>
    </p:bg>
    <p:spTree>
      <p:nvGrpSpPr>
        <p:cNvPr id="1" name=""/>
        <p:cNvGrpSpPr/>
        <p:nvPr/>
      </p:nvGrpSpPr>
      <p:grpSpPr>
        <a:xfrm>
          <a:off x="0" y="0"/>
          <a:ext cx="0" cy="0"/>
          <a:chOff x="0" y="0"/>
          <a:chExt cx="0" cy="0"/>
        </a:xfrm>
      </p:grpSpPr>
      <p:pic>
        <p:nvPicPr>
          <p:cNvPr id="17" name="Picture 16" descr="Background pattern&#10;&#10;Description automatically generated">
            <a:extLst>
              <a:ext uri="{FF2B5EF4-FFF2-40B4-BE49-F238E27FC236}">
                <a16:creationId xmlns:a16="http://schemas.microsoft.com/office/drawing/2014/main" id="{E09626E5-C7F0-42BB-882B-8ADE0BFF4869}"/>
              </a:ext>
            </a:extLst>
          </p:cNvPr>
          <p:cNvPicPr>
            <a:picLocks noChangeAspect="1"/>
          </p:cNvPicPr>
          <p:nvPr userDrawn="1"/>
        </p:nvPicPr>
        <p:blipFill rotWithShape="1">
          <a:blip r:embed="rId2">
            <a:alphaModFix amt="55000"/>
          </a:blip>
          <a:srcRect r="13726"/>
          <a:stretch/>
        </p:blipFill>
        <p:spPr>
          <a:xfrm>
            <a:off x="0" y="0"/>
            <a:ext cx="9144000" cy="6858000"/>
          </a:xfrm>
          <a:prstGeom prst="rect">
            <a:avLst/>
          </a:prstGeom>
          <a:noFill/>
        </p:spPr>
      </p:pic>
      <p:sp>
        <p:nvSpPr>
          <p:cNvPr id="11" name="Title 1">
            <a:extLst>
              <a:ext uri="{FF2B5EF4-FFF2-40B4-BE49-F238E27FC236}">
                <a16:creationId xmlns:a16="http://schemas.microsoft.com/office/drawing/2014/main" id="{C4EEFD30-AA7E-41A2-89C4-5B8A913E13DF}"/>
              </a:ext>
            </a:extLst>
          </p:cNvPr>
          <p:cNvSpPr>
            <a:spLocks noGrp="1"/>
          </p:cNvSpPr>
          <p:nvPr>
            <p:ph type="ctrTitle" hasCustomPrompt="1"/>
          </p:nvPr>
        </p:nvSpPr>
        <p:spPr>
          <a:xfrm>
            <a:off x="628649" y="2677626"/>
            <a:ext cx="6858000" cy="1843238"/>
          </a:xfrm>
        </p:spPr>
        <p:txBody>
          <a:bodyPr anchor="t" anchorCtr="0">
            <a:normAutofit/>
          </a:bodyPr>
          <a:lstStyle>
            <a:lvl1pPr algn="l">
              <a:defRPr sz="4500" b="1">
                <a:solidFill>
                  <a:schemeClr val="tx1"/>
                </a:solidFill>
                <a:latin typeface="Arial" panose="020B0604020202020204" pitchFamily="34" charset="0"/>
                <a:cs typeface="Arial" panose="020B0604020202020204" pitchFamily="34" charset="0"/>
              </a:defRPr>
            </a:lvl1pPr>
          </a:lstStyle>
          <a:p>
            <a:r>
              <a:rPr lang="en-US" dirty="0"/>
              <a:t>Presentation Title Goes Right Here</a:t>
            </a:r>
          </a:p>
        </p:txBody>
      </p:sp>
      <p:sp>
        <p:nvSpPr>
          <p:cNvPr id="12" name="Subtitle 2">
            <a:extLst>
              <a:ext uri="{FF2B5EF4-FFF2-40B4-BE49-F238E27FC236}">
                <a16:creationId xmlns:a16="http://schemas.microsoft.com/office/drawing/2014/main" id="{D6A4A525-4AAF-486E-AB19-44420383835D}"/>
              </a:ext>
            </a:extLst>
          </p:cNvPr>
          <p:cNvSpPr>
            <a:spLocks noGrp="1"/>
          </p:cNvSpPr>
          <p:nvPr>
            <p:ph type="subTitle" idx="1" hasCustomPrompt="1"/>
          </p:nvPr>
        </p:nvSpPr>
        <p:spPr>
          <a:xfrm>
            <a:off x="628649" y="4574783"/>
            <a:ext cx="6858000" cy="407460"/>
          </a:xfrm>
        </p:spPr>
        <p:txBody>
          <a:bodyPr/>
          <a:lstStyle>
            <a:lvl1pPr marL="0" indent="0" algn="l">
              <a:buNone/>
              <a:defRPr sz="18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13" name="Text Placeholder 15">
            <a:extLst>
              <a:ext uri="{FF2B5EF4-FFF2-40B4-BE49-F238E27FC236}">
                <a16:creationId xmlns:a16="http://schemas.microsoft.com/office/drawing/2014/main" id="{A9F406A3-31E3-419D-9181-B76E610E102B}"/>
              </a:ext>
            </a:extLst>
          </p:cNvPr>
          <p:cNvSpPr>
            <a:spLocks noGrp="1"/>
          </p:cNvSpPr>
          <p:nvPr>
            <p:ph type="body" sz="quarter" idx="10" hasCustomPrompt="1"/>
          </p:nvPr>
        </p:nvSpPr>
        <p:spPr>
          <a:xfrm>
            <a:off x="628649" y="4952307"/>
            <a:ext cx="6858000" cy="463108"/>
          </a:xfrm>
        </p:spPr>
        <p:txBody>
          <a:bodyPr>
            <a:normAutofit/>
          </a:bodyPr>
          <a:lstStyle>
            <a:lvl1pPr marL="0" indent="0">
              <a:buNone/>
              <a:defRPr sz="18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Month XX, 2020</a:t>
            </a:r>
          </a:p>
        </p:txBody>
      </p:sp>
      <p:sp>
        <p:nvSpPr>
          <p:cNvPr id="14" name="Footer Placeholder 4">
            <a:extLst>
              <a:ext uri="{FF2B5EF4-FFF2-40B4-BE49-F238E27FC236}">
                <a16:creationId xmlns:a16="http://schemas.microsoft.com/office/drawing/2014/main" id="{0D9983DD-BB59-4C08-BAA0-DD533F672CD7}"/>
              </a:ext>
            </a:extLst>
          </p:cNvPr>
          <p:cNvSpPr>
            <a:spLocks noGrp="1"/>
          </p:cNvSpPr>
          <p:nvPr>
            <p:ph type="ftr" sz="quarter" idx="3"/>
          </p:nvPr>
        </p:nvSpPr>
        <p:spPr>
          <a:xfrm>
            <a:off x="637917" y="1774217"/>
            <a:ext cx="6513130" cy="365125"/>
          </a:xfrm>
          <a:prstGeom prst="rect">
            <a:avLst/>
          </a:prstGeom>
          <a:noFill/>
        </p:spPr>
        <p:txBody>
          <a:bodyPr vert="horz" lIns="91440" tIns="45720" rIns="91440" bIns="45720" rtlCol="0" anchor="ctr"/>
          <a:lstStyle>
            <a:lvl1pPr algn="l">
              <a:defRPr sz="1800" b="0">
                <a:solidFill>
                  <a:schemeClr val="tx1"/>
                </a:solidFill>
              </a:defRPr>
            </a:lvl1pPr>
          </a:lstStyle>
          <a:p>
            <a:r>
              <a:rPr lang="en-US" dirty="0"/>
              <a:t>Division of World Languages, Literatures, and Cultures</a:t>
            </a:r>
          </a:p>
        </p:txBody>
      </p:sp>
      <p:cxnSp>
        <p:nvCxnSpPr>
          <p:cNvPr id="15" name="Straight Connector 14">
            <a:extLst>
              <a:ext uri="{FF2B5EF4-FFF2-40B4-BE49-F238E27FC236}">
                <a16:creationId xmlns:a16="http://schemas.microsoft.com/office/drawing/2014/main" id="{2098C1C6-168D-4C55-A3BC-7D9262DC18CD}"/>
              </a:ext>
            </a:extLst>
          </p:cNvPr>
          <p:cNvCxnSpPr>
            <a:cxnSpLocks/>
          </p:cNvCxnSpPr>
          <p:nvPr userDrawn="1"/>
        </p:nvCxnSpPr>
        <p:spPr>
          <a:xfrm>
            <a:off x="730595" y="2339665"/>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descr="Logo&#10;&#10;Description automatically generated">
            <a:extLst>
              <a:ext uri="{FF2B5EF4-FFF2-40B4-BE49-F238E27FC236}">
                <a16:creationId xmlns:a16="http://schemas.microsoft.com/office/drawing/2014/main" id="{85571550-9287-472F-B002-609ED86CA9EA}"/>
              </a:ext>
            </a:extLst>
          </p:cNvPr>
          <p:cNvPicPr>
            <a:picLocks noChangeAspect="1"/>
          </p:cNvPicPr>
          <p:nvPr userDrawn="1"/>
        </p:nvPicPr>
        <p:blipFill>
          <a:blip r:embed="rId3"/>
          <a:stretch>
            <a:fillRect/>
          </a:stretch>
        </p:blipFill>
        <p:spPr>
          <a:xfrm>
            <a:off x="6478208" y="0"/>
            <a:ext cx="2016881" cy="960120"/>
          </a:xfrm>
          <a:prstGeom prst="rect">
            <a:avLst/>
          </a:prstGeom>
        </p:spPr>
      </p:pic>
    </p:spTree>
    <p:extLst>
      <p:ext uri="{BB962C8B-B14F-4D97-AF65-F5344CB8AC3E}">
        <p14:creationId xmlns:p14="http://schemas.microsoft.com/office/powerpoint/2010/main" val="2158409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628649" y="2677626"/>
            <a:ext cx="6858000" cy="992326"/>
          </a:xfrm>
        </p:spPr>
        <p:txBody>
          <a:bodyPr anchor="t" anchorCtr="0">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628649" y="3557929"/>
            <a:ext cx="6858000" cy="407460"/>
          </a:xfrm>
        </p:spPr>
        <p:txBody>
          <a:bodyPr/>
          <a:lstStyle>
            <a:lvl1pPr marL="0" indent="0" algn="l">
              <a:buNone/>
              <a:defRPr sz="18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730595" y="2450876"/>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93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628649" y="2677626"/>
            <a:ext cx="6858000" cy="992326"/>
          </a:xfrm>
        </p:spPr>
        <p:txBody>
          <a:bodyPr anchor="t" anchorCtr="0">
            <a:normAutofit/>
          </a:bodyPr>
          <a:lstStyle>
            <a:lvl1pPr algn="l">
              <a:defRPr sz="4500" b="1">
                <a:solidFill>
                  <a:schemeClr val="tx1"/>
                </a:solidFill>
                <a:latin typeface="Arial" panose="020B0604020202020204" pitchFamily="34" charset="0"/>
                <a:cs typeface="Arial" panose="020B0604020202020204" pitchFamily="34" charset="0"/>
              </a:defRPr>
            </a:lvl1pPr>
          </a:lstStyle>
          <a:p>
            <a:r>
              <a:rPr lang="en-US" dirty="0"/>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628649" y="3627502"/>
            <a:ext cx="6858000" cy="407460"/>
          </a:xfrm>
        </p:spPr>
        <p:txBody>
          <a:bodyPr/>
          <a:lstStyle>
            <a:lvl1pPr marL="0" indent="0" algn="l">
              <a:buNone/>
              <a:defRPr sz="18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730595" y="2450876"/>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272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 Photo Background">
    <p:bg>
      <p:bgPr>
        <a:solidFill>
          <a:schemeClr val="bg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FFEA7CF-83E7-764C-ABBA-82BBDBDAEC0D}"/>
              </a:ext>
            </a:extLst>
          </p:cNvPr>
          <p:cNvSpPr>
            <a:spLocks noGrp="1"/>
          </p:cNvSpPr>
          <p:nvPr>
            <p:ph type="pic" sz="quarter" idx="11"/>
          </p:nvPr>
        </p:nvSpPr>
        <p:spPr>
          <a:xfrm>
            <a:off x="0" y="0"/>
            <a:ext cx="9144000" cy="6858000"/>
          </a:xfrm>
        </p:spPr>
        <p:txBody>
          <a:bodyPr anchor="ctr" anchorCtr="0"/>
          <a:lstStyle>
            <a:lvl1pPr marL="0" indent="0" algn="ctr">
              <a:buNone/>
              <a:defRPr>
                <a:solidFill>
                  <a:schemeClr val="accent3"/>
                </a:solidFill>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8E5B506F-BBA1-9842-893B-0EB9BFBD1D66}"/>
              </a:ext>
            </a:extLst>
          </p:cNvPr>
          <p:cNvSpPr>
            <a:spLocks noGrp="1"/>
          </p:cNvSpPr>
          <p:nvPr>
            <p:ph type="body" sz="quarter" idx="12" hasCustomPrompt="1"/>
          </p:nvPr>
        </p:nvSpPr>
        <p:spPr>
          <a:xfrm>
            <a:off x="804475" y="2393895"/>
            <a:ext cx="3624710" cy="553998"/>
          </a:xfrm>
          <a:solidFill>
            <a:schemeClr val="accent1"/>
          </a:solidFill>
        </p:spPr>
        <p:txBody>
          <a:bodyPr vert="horz" wrap="none" lIns="91440" anchor="ctr" anchorCtr="0">
            <a:spAutoFit/>
          </a:bodyPr>
          <a:lstStyle>
            <a:lvl1pPr marL="0" indent="0">
              <a:buNone/>
              <a:defRPr sz="3000" b="1"/>
            </a:lvl1pPr>
            <a:lvl2pPr marL="342900" indent="0">
              <a:buNone/>
              <a:defRPr/>
            </a:lvl2pPr>
            <a:lvl3pPr marL="685800" indent="0">
              <a:buNone/>
              <a:defRPr/>
            </a:lvl3pPr>
            <a:lvl4pPr marL="1028700" indent="0">
              <a:buNone/>
              <a:defRPr/>
            </a:lvl4pPr>
            <a:lvl5pPr marL="1371600" indent="0">
              <a:buNone/>
              <a:defRPr/>
            </a:lvl5pPr>
          </a:lstStyle>
          <a:p>
            <a:pPr lvl="0"/>
            <a:r>
              <a:rPr lang="en-US" dirty="0"/>
              <a:t>SECTION HEADER</a:t>
            </a:r>
          </a:p>
        </p:txBody>
      </p:sp>
    </p:spTree>
    <p:extLst>
      <p:ext uri="{BB962C8B-B14F-4D97-AF65-F5344CB8AC3E}">
        <p14:creationId xmlns:p14="http://schemas.microsoft.com/office/powerpoint/2010/main" val="3431613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554509" y="494273"/>
            <a:ext cx="7886700" cy="869089"/>
          </a:xfrm>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628650" y="1591689"/>
            <a:ext cx="7886700" cy="4388698"/>
          </a:xfrm>
        </p:spPr>
        <p:txBody>
          <a:bodyPr/>
          <a:lstStyle>
            <a:lvl1pPr marL="171450" indent="-171450">
              <a:buSzPct val="95000"/>
              <a:buFontTx/>
              <a:buBlip>
                <a:blip r:embed="rId2"/>
              </a:buBlip>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bg1"/>
                </a:solidFill>
              </a:defRPr>
            </a:lvl1pPr>
          </a:lstStyle>
          <a:p>
            <a:r>
              <a:rPr lang="en-US"/>
              <a:t>View &gt;&gt; Header and Footer &gt;&gt; Add Unit Name</a:t>
            </a:r>
            <a:endParaRPr lang="en-US" dirty="0"/>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628651" y="13633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11DF5C-863B-494F-85BE-A436C8203ED7}"/>
              </a:ext>
            </a:extLst>
          </p:cNvPr>
          <p:cNvPicPr>
            <a:picLocks noChangeAspect="1"/>
          </p:cNvPicPr>
          <p:nvPr userDrawn="1"/>
        </p:nvPicPr>
        <p:blipFill>
          <a:blip r:embed="rId3"/>
          <a:stretch>
            <a:fillRect/>
          </a:stretch>
        </p:blipFill>
        <p:spPr>
          <a:xfrm>
            <a:off x="628650" y="6228591"/>
            <a:ext cx="1337151" cy="635147"/>
          </a:xfrm>
          <a:prstGeom prst="rect">
            <a:avLst/>
          </a:prstGeom>
        </p:spPr>
      </p:pic>
    </p:spTree>
    <p:extLst>
      <p:ext uri="{BB962C8B-B14F-4D97-AF65-F5344CB8AC3E}">
        <p14:creationId xmlns:p14="http://schemas.microsoft.com/office/powerpoint/2010/main" val="691165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573044" y="365126"/>
            <a:ext cx="7886700" cy="1331865"/>
          </a:xfrm>
        </p:spPr>
        <p:txBody>
          <a:bodyPr/>
          <a:lstStyle/>
          <a:p>
            <a:r>
              <a:rPr lang="en-US" dirty="0"/>
              <a:t>Click to edit Master title style </a:t>
            </a:r>
            <a:br>
              <a:rPr lang="en-US" dirty="0"/>
            </a:br>
            <a:r>
              <a:rPr lang="en-US" dirty="0"/>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628650" y="1987101"/>
            <a:ext cx="7886700" cy="4018000"/>
          </a:xfrm>
        </p:spPr>
        <p:txBody>
          <a:bodyPr/>
          <a:lstStyle>
            <a:lvl1pPr marL="171450" indent="-171450">
              <a:buSzPct val="95000"/>
              <a:buFontTx/>
              <a:buBlip>
                <a:blip r:embed="rId2"/>
              </a:buBlip>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628651" y="17340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B009528C-DB51-A24D-915E-2E04DFCB9A2B}"/>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bg1"/>
                </a:solidFill>
              </a:defRPr>
            </a:lvl1pPr>
          </a:lstStyle>
          <a:p>
            <a:r>
              <a:rPr lang="en-US"/>
              <a:t>View &gt;&gt; Header and Footer &gt;&gt; Add Unit Name</a:t>
            </a:r>
            <a:endParaRPr lang="en-US" dirty="0"/>
          </a:p>
        </p:txBody>
      </p:sp>
      <p:pic>
        <p:nvPicPr>
          <p:cNvPr id="12" name="Picture 11">
            <a:extLst>
              <a:ext uri="{FF2B5EF4-FFF2-40B4-BE49-F238E27FC236}">
                <a16:creationId xmlns:a16="http://schemas.microsoft.com/office/drawing/2014/main" id="{3149DAA7-4BE1-B748-9C7B-DA63BD0EB753}"/>
              </a:ext>
            </a:extLst>
          </p:cNvPr>
          <p:cNvPicPr>
            <a:picLocks noChangeAspect="1"/>
          </p:cNvPicPr>
          <p:nvPr userDrawn="1"/>
        </p:nvPicPr>
        <p:blipFill>
          <a:blip r:embed="rId3"/>
          <a:stretch>
            <a:fillRect/>
          </a:stretch>
        </p:blipFill>
        <p:spPr>
          <a:xfrm>
            <a:off x="628650" y="6228591"/>
            <a:ext cx="1337151" cy="635147"/>
          </a:xfrm>
          <a:prstGeom prst="rect">
            <a:avLst/>
          </a:prstGeom>
        </p:spPr>
      </p:pic>
    </p:spTree>
    <p:extLst>
      <p:ext uri="{BB962C8B-B14F-4D97-AF65-F5344CB8AC3E}">
        <p14:creationId xmlns:p14="http://schemas.microsoft.com/office/powerpoint/2010/main" val="2897963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8E5D18-D14C-2E49-8475-3B6767E2DE9A}"/>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628650" y="1962387"/>
            <a:ext cx="4171950" cy="3923407"/>
          </a:xfrm>
        </p:spPr>
        <p:txBody>
          <a:bodyPr/>
          <a:lstStyle>
            <a:lvl1pPr marL="171450" indent="-171450">
              <a:buSzPct val="95000"/>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4913970" y="1"/>
            <a:ext cx="4227557" cy="6383774"/>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sp>
        <p:nvSpPr>
          <p:cNvPr id="10" name="Title 1">
            <a:extLst>
              <a:ext uri="{FF2B5EF4-FFF2-40B4-BE49-F238E27FC236}">
                <a16:creationId xmlns:a16="http://schemas.microsoft.com/office/drawing/2014/main" id="{DACFD86F-631F-DB40-8919-BA8E20BF834E}"/>
              </a:ext>
            </a:extLst>
          </p:cNvPr>
          <p:cNvSpPr>
            <a:spLocks noGrp="1"/>
          </p:cNvSpPr>
          <p:nvPr>
            <p:ph type="title"/>
          </p:nvPr>
        </p:nvSpPr>
        <p:spPr>
          <a:xfrm>
            <a:off x="573043" y="365126"/>
            <a:ext cx="4227557" cy="1331865"/>
          </a:xfrm>
        </p:spPr>
        <p:txBody>
          <a:body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B7458B34-F735-D249-820C-C797A1F1FED6}"/>
              </a:ext>
            </a:extLst>
          </p:cNvPr>
          <p:cNvCxnSpPr>
            <a:cxnSpLocks/>
          </p:cNvCxnSpPr>
          <p:nvPr userDrawn="1"/>
        </p:nvCxnSpPr>
        <p:spPr>
          <a:xfrm>
            <a:off x="628651" y="17340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401F0FA0-1F46-E043-AE59-E85747041EFC}"/>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bg1"/>
                </a:solidFill>
              </a:defRPr>
            </a:lvl1pPr>
          </a:lstStyle>
          <a:p>
            <a:r>
              <a:rPr lang="en-US"/>
              <a:t>View &gt;&gt; Header and Footer &gt;&gt; Add Unit Name</a:t>
            </a:r>
            <a:endParaRPr lang="en-US" dirty="0"/>
          </a:p>
        </p:txBody>
      </p:sp>
      <p:pic>
        <p:nvPicPr>
          <p:cNvPr id="14" name="Picture 13">
            <a:extLst>
              <a:ext uri="{FF2B5EF4-FFF2-40B4-BE49-F238E27FC236}">
                <a16:creationId xmlns:a16="http://schemas.microsoft.com/office/drawing/2014/main" id="{AADB5E60-3D00-2445-93A3-D52213C51137}"/>
              </a:ext>
            </a:extLst>
          </p:cNvPr>
          <p:cNvPicPr>
            <a:picLocks noChangeAspect="1"/>
          </p:cNvPicPr>
          <p:nvPr userDrawn="1"/>
        </p:nvPicPr>
        <p:blipFill>
          <a:blip r:embed="rId3"/>
          <a:stretch>
            <a:fillRect/>
          </a:stretch>
        </p:blipFill>
        <p:spPr>
          <a:xfrm>
            <a:off x="628650" y="6228591"/>
            <a:ext cx="1337151" cy="635147"/>
          </a:xfrm>
          <a:prstGeom prst="rect">
            <a:avLst/>
          </a:prstGeom>
        </p:spPr>
      </p:pic>
    </p:spTree>
    <p:extLst>
      <p:ext uri="{BB962C8B-B14F-4D97-AF65-F5344CB8AC3E}">
        <p14:creationId xmlns:p14="http://schemas.microsoft.com/office/powerpoint/2010/main" val="2625500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D99024-F68B-C04C-A2AC-E78D62D8E79D}"/>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5319933" y="2855783"/>
            <a:ext cx="3824068" cy="3537931"/>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5319932" y="0"/>
            <a:ext cx="1895877" cy="2817680"/>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7252028" y="0"/>
            <a:ext cx="1895877" cy="2817680"/>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563776" y="365126"/>
            <a:ext cx="4227557" cy="1331865"/>
          </a:xfrm>
        </p:spPr>
        <p:txBody>
          <a:body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628651" y="17340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628650" y="1962387"/>
            <a:ext cx="4171950" cy="3923407"/>
          </a:xfrm>
        </p:spPr>
        <p:txBody>
          <a:bodyPr/>
          <a:lstStyle>
            <a:lvl1pPr marL="171450" indent="-171450">
              <a:buSzPct val="95000"/>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a:extLst>
              <a:ext uri="{FF2B5EF4-FFF2-40B4-BE49-F238E27FC236}">
                <a16:creationId xmlns:a16="http://schemas.microsoft.com/office/drawing/2014/main" id="{757E0904-C0C0-C444-8526-10F5A0BCCCC3}"/>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bg1"/>
                </a:solidFill>
              </a:defRPr>
            </a:lvl1pPr>
          </a:lstStyle>
          <a:p>
            <a:r>
              <a:rPr lang="en-US"/>
              <a:t>View &gt;&gt; Header and Footer &gt;&gt; Add Unit Name</a:t>
            </a:r>
            <a:endParaRPr lang="en-US" dirty="0"/>
          </a:p>
        </p:txBody>
      </p:sp>
      <p:pic>
        <p:nvPicPr>
          <p:cNvPr id="13" name="Picture 12">
            <a:extLst>
              <a:ext uri="{FF2B5EF4-FFF2-40B4-BE49-F238E27FC236}">
                <a16:creationId xmlns:a16="http://schemas.microsoft.com/office/drawing/2014/main" id="{D5C05709-C64C-4E48-ADA0-05F2402FBAB3}"/>
              </a:ext>
            </a:extLst>
          </p:cNvPr>
          <p:cNvPicPr>
            <a:picLocks noChangeAspect="1"/>
          </p:cNvPicPr>
          <p:nvPr userDrawn="1"/>
        </p:nvPicPr>
        <p:blipFill>
          <a:blip r:embed="rId3"/>
          <a:stretch>
            <a:fillRect/>
          </a:stretch>
        </p:blipFill>
        <p:spPr>
          <a:xfrm>
            <a:off x="628650" y="6228591"/>
            <a:ext cx="1337151" cy="635147"/>
          </a:xfrm>
          <a:prstGeom prst="rect">
            <a:avLst/>
          </a:prstGeom>
        </p:spPr>
      </p:pic>
    </p:spTree>
    <p:extLst>
      <p:ext uri="{BB962C8B-B14F-4D97-AF65-F5344CB8AC3E}">
        <p14:creationId xmlns:p14="http://schemas.microsoft.com/office/powerpoint/2010/main" val="1338072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554509" y="494273"/>
            <a:ext cx="7886700" cy="869089"/>
          </a:xfrm>
        </p:spPr>
        <p:txBody>
          <a:body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628651" y="13633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554510" y="1570038"/>
            <a:ext cx="7886700" cy="4114800"/>
          </a:xfrm>
        </p:spPr>
        <p:txBody>
          <a:bodyPr/>
          <a:lstStyle/>
          <a:p>
            <a:r>
              <a:rPr lang="en-US"/>
              <a:t>Click icon to add chart</a:t>
            </a:r>
            <a:endParaRPr lang="en-US" dirty="0"/>
          </a:p>
        </p:txBody>
      </p:sp>
      <p:sp>
        <p:nvSpPr>
          <p:cNvPr id="9" name="Footer Placeholder 4">
            <a:extLst>
              <a:ext uri="{FF2B5EF4-FFF2-40B4-BE49-F238E27FC236}">
                <a16:creationId xmlns:a16="http://schemas.microsoft.com/office/drawing/2014/main" id="{35D72E00-D5A0-3949-A13A-E74226E1A031}"/>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bg1"/>
                </a:solidFill>
              </a:defRPr>
            </a:lvl1pPr>
          </a:lstStyle>
          <a:p>
            <a:r>
              <a:rPr lang="en-US"/>
              <a:t>View &gt;&gt; Header and Footer &gt;&gt; Add Unit Name</a:t>
            </a:r>
            <a:endParaRPr lang="en-US" dirty="0"/>
          </a:p>
        </p:txBody>
      </p:sp>
      <p:pic>
        <p:nvPicPr>
          <p:cNvPr id="11" name="Picture 10">
            <a:extLst>
              <a:ext uri="{FF2B5EF4-FFF2-40B4-BE49-F238E27FC236}">
                <a16:creationId xmlns:a16="http://schemas.microsoft.com/office/drawing/2014/main" id="{74A12B3D-5C17-A448-B655-A9DD7C2ED828}"/>
              </a:ext>
            </a:extLst>
          </p:cNvPr>
          <p:cNvPicPr>
            <a:picLocks noChangeAspect="1"/>
          </p:cNvPicPr>
          <p:nvPr userDrawn="1"/>
        </p:nvPicPr>
        <p:blipFill>
          <a:blip r:embed="rId2"/>
          <a:stretch>
            <a:fillRect/>
          </a:stretch>
        </p:blipFill>
        <p:spPr>
          <a:xfrm>
            <a:off x="628650" y="6228591"/>
            <a:ext cx="1337151" cy="635147"/>
          </a:xfrm>
          <a:prstGeom prst="rect">
            <a:avLst/>
          </a:prstGeom>
        </p:spPr>
      </p:pic>
    </p:spTree>
    <p:extLst>
      <p:ext uri="{BB962C8B-B14F-4D97-AF65-F5344CB8AC3E}">
        <p14:creationId xmlns:p14="http://schemas.microsoft.com/office/powerpoint/2010/main" val="3142765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628650" y="365126"/>
            <a:ext cx="7886700" cy="8961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56" r:id="rId1"/>
    <p:sldLayoutId id="2147483659" r:id="rId2"/>
    <p:sldLayoutId id="2147483663" r:id="rId3"/>
    <p:sldLayoutId id="2147483661" r:id="rId4"/>
    <p:sldLayoutId id="2147483650" r:id="rId5"/>
    <p:sldLayoutId id="2147483662" r:id="rId6"/>
    <p:sldLayoutId id="2147483654" r:id="rId7"/>
    <p:sldLayoutId id="2147483655" r:id="rId8"/>
    <p:sldLayoutId id="2147483665" r:id="rId9"/>
    <p:sldLayoutId id="2147483664" r:id="rId10"/>
    <p:sldLayoutId id="2147483666" r:id="rId11"/>
    <p:sldLayoutId id="2147483667" r:id="rId12"/>
    <p:sldLayoutId id="2147483668" r:id="rId13"/>
  </p:sldLayoutIdLst>
  <p:hf sldNum="0" hdr="0" dt="0"/>
  <p:txStyles>
    <p:titleStyle>
      <a:lvl1pPr algn="l" defTabSz="6858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resource.clas.uiowa.edu/supporting-student-mental-health-wellness"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resource.clas.uiowa.edu/clas-undergraduate-programs"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hyperlink" Target="https://teaching.center.uiowa.edu/programs-and-initiatives" TargetMode="External"/><Relationship Id="rId3" Type="http://schemas.openxmlformats.org/officeDocument/2006/relationships/image" Target="../media/image21.jpg"/><Relationship Id="rId7" Type="http://schemas.openxmlformats.org/officeDocument/2006/relationships/hyperlink" Target="https://teaching.center.uiowa.edu/teaching-resources" TargetMode="External"/><Relationship Id="rId12" Type="http://schemas.openxmlformats.org/officeDocument/2006/relationships/hyperlink" Target="https://teach.its.uiowa.edu/initiatives"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s://teaching.center.uiowa.edu/" TargetMode="External"/><Relationship Id="rId11" Type="http://schemas.openxmlformats.org/officeDocument/2006/relationships/hyperlink" Target="https://teach.its.uiowa.edu/events" TargetMode="External"/><Relationship Id="rId5" Type="http://schemas.openxmlformats.org/officeDocument/2006/relationships/image" Target="../media/image23.JPG"/><Relationship Id="rId10" Type="http://schemas.openxmlformats.org/officeDocument/2006/relationships/hyperlink" Target="https://teach.its.uiowa.edu/" TargetMode="External"/><Relationship Id="rId4" Type="http://schemas.openxmlformats.org/officeDocument/2006/relationships/image" Target="../media/image22.jpg"/><Relationship Id="rId9" Type="http://schemas.openxmlformats.org/officeDocument/2006/relationships/hyperlink" Target="https://teaching.center.uiowa.edu/programs-and-initiatives/graduate-student-suppor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rovost.uiowa.edu/assessment-teaching/end-course-student-feedback/student-perceptions-teaching-spot"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hyperlink" Target="https://provost.uiowa.edu/assessment-teaching" TargetMode="External"/><Relationship Id="rId4" Type="http://schemas.openxmlformats.org/officeDocument/2006/relationships/hyperlink" Target="https://provost.uiowa.edu/midterm-spot-chec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provost.uiowa.edu/sites/provost.uiowa.edu/files/2020-12/ferpa.pdf" TargetMode="External"/><Relationship Id="rId7" Type="http://schemas.openxmlformats.org/officeDocument/2006/relationships/hyperlink" Target="https://hris.uiowa.edu/"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s://freespeech.uiowa.edu/education" TargetMode="External"/><Relationship Id="rId5" Type="http://schemas.openxmlformats.org/officeDocument/2006/relationships/hyperlink" Target="https://ocrc.uiowa.edu/harassment-training" TargetMode="External"/><Relationship Id="rId4" Type="http://schemas.openxmlformats.org/officeDocument/2006/relationships/hyperlink" Target="https://its.uiowa.edu/support/article/402" TargetMode="Externa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resource.clas.uiowa.edu/syllabus-template" TargetMode="Externa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hyperlink" Target="https://uiowa.instructure.com/courses/260146" TargetMode="External"/><Relationship Id="rId7" Type="http://schemas.openxmlformats.org/officeDocument/2006/relationships/image" Target="../media/image14.png"/><Relationship Id="rId2" Type="http://schemas.openxmlformats.org/officeDocument/2006/relationships/hyperlink" Target="https://teach.its.uiowa.edu/icon" TargetMode="Externa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teach.its.uiowa.edu/icon/icon-getting-started-instructor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help.maui.uiowa.edu/attendance-list-management" TargetMode="External"/><Relationship Id="rId7" Type="http://schemas.openxmlformats.org/officeDocument/2006/relationships/hyperlink" Target="https://help.maui.uiowa.edu/facultyinstructor-maui-guides" TargetMode="External"/><Relationship Id="rId2" Type="http://schemas.openxmlformats.org/officeDocument/2006/relationships/hyperlink" Target="https://help.maui.uiowa.edu/class-list-dashboard" TargetMode="External"/><Relationship Id="rId1" Type="http://schemas.openxmlformats.org/officeDocument/2006/relationships/slideLayout" Target="../slideLayouts/slideLayout12.xml"/><Relationship Id="rId6" Type="http://schemas.openxmlformats.org/officeDocument/2006/relationships/hyperlink" Target="http://www.maui.uiowa.edu/" TargetMode="External"/><Relationship Id="rId5" Type="http://schemas.openxmlformats.org/officeDocument/2006/relationships/hyperlink" Target="https://help.maui.uiowa.edu/final-grade-entry-submission" TargetMode="External"/><Relationship Id="rId4" Type="http://schemas.openxmlformats.org/officeDocument/2006/relationships/hyperlink" Target="https://help.maui.uiowa.edu/midterm-class-list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resource.clas.uiowa.edu/undergraduate-teaching-policies-and-procedure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opsmanual.uiowa.edu/students/absences-clas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s://clas.uiowa.edu/academics/handbook/standards/academic-honesty"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hyperlink" Target="https://cm.maxient.com/reportingform.php?UnivofIowa&amp;layout_id=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4534B-526C-4CB0-AC07-360E83BBF22F}"/>
              </a:ext>
            </a:extLst>
          </p:cNvPr>
          <p:cNvSpPr>
            <a:spLocks noGrp="1"/>
          </p:cNvSpPr>
          <p:nvPr>
            <p:ph type="ctrTitle"/>
          </p:nvPr>
        </p:nvSpPr>
        <p:spPr/>
        <p:txBody>
          <a:bodyPr>
            <a:normAutofit/>
          </a:bodyPr>
          <a:lstStyle/>
          <a:p>
            <a:r>
              <a:rPr lang="en-US" dirty="0"/>
              <a:t>TA Orientation</a:t>
            </a:r>
            <a:br>
              <a:rPr lang="en-US" dirty="0"/>
            </a:br>
            <a:r>
              <a:rPr lang="en-US" dirty="0"/>
              <a:t>Fall 2025</a:t>
            </a:r>
          </a:p>
        </p:txBody>
      </p:sp>
      <p:sp>
        <p:nvSpPr>
          <p:cNvPr id="4" name="Text Placeholder 3">
            <a:extLst>
              <a:ext uri="{FF2B5EF4-FFF2-40B4-BE49-F238E27FC236}">
                <a16:creationId xmlns:a16="http://schemas.microsoft.com/office/drawing/2014/main" id="{1361973B-4C5C-4027-946D-A62A9688B5AD}"/>
              </a:ext>
            </a:extLst>
          </p:cNvPr>
          <p:cNvSpPr>
            <a:spLocks noGrp="1"/>
          </p:cNvSpPr>
          <p:nvPr>
            <p:ph type="body" sz="quarter" idx="10"/>
          </p:nvPr>
        </p:nvSpPr>
        <p:spPr>
          <a:xfrm>
            <a:off x="628649" y="4952306"/>
            <a:ext cx="6858000" cy="1843237"/>
          </a:xfrm>
        </p:spPr>
        <p:txBody>
          <a:bodyPr>
            <a:normAutofit/>
          </a:bodyPr>
          <a:lstStyle/>
          <a:p>
            <a:r>
              <a:rPr lang="en-US" dirty="0"/>
              <a:t>CLAS Policies and Resources</a:t>
            </a:r>
          </a:p>
          <a:p>
            <a:endParaRPr lang="en-US" dirty="0"/>
          </a:p>
          <a:p>
            <a:endParaRPr lang="en-US" dirty="0"/>
          </a:p>
        </p:txBody>
      </p:sp>
      <p:sp>
        <p:nvSpPr>
          <p:cNvPr id="5" name="Footer Placeholder 4">
            <a:extLst>
              <a:ext uri="{FF2B5EF4-FFF2-40B4-BE49-F238E27FC236}">
                <a16:creationId xmlns:a16="http://schemas.microsoft.com/office/drawing/2014/main" id="{97B31B51-BDF7-4D6A-BAA2-10917A9E3158}"/>
              </a:ext>
            </a:extLst>
          </p:cNvPr>
          <p:cNvSpPr>
            <a:spLocks noGrp="1"/>
          </p:cNvSpPr>
          <p:nvPr>
            <p:ph type="ftr" sz="quarter" idx="3"/>
          </p:nvPr>
        </p:nvSpPr>
        <p:spPr/>
        <p:txBody>
          <a:bodyPr/>
          <a:lstStyle/>
          <a:p>
            <a:r>
              <a:rPr lang="en-US" dirty="0"/>
              <a:t>College of Liberal Arts and Sciences</a:t>
            </a:r>
          </a:p>
        </p:txBody>
      </p:sp>
    </p:spTree>
    <p:extLst>
      <p:ext uri="{BB962C8B-B14F-4D97-AF65-F5344CB8AC3E}">
        <p14:creationId xmlns:p14="http://schemas.microsoft.com/office/powerpoint/2010/main" val="1888816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F9B20-F913-277F-20DA-D7E8AF758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30E170-ECCB-7653-D4DB-98DEE25565D3}"/>
              </a:ext>
            </a:extLst>
          </p:cNvPr>
          <p:cNvSpPr>
            <a:spLocks noGrp="1"/>
          </p:cNvSpPr>
          <p:nvPr>
            <p:ph type="title"/>
          </p:nvPr>
        </p:nvSpPr>
        <p:spPr/>
        <p:txBody>
          <a:bodyPr>
            <a:normAutofit/>
          </a:bodyPr>
          <a:lstStyle/>
          <a:p>
            <a:r>
              <a:rPr lang="en-US" dirty="0"/>
              <a:t>Supporting Students in Distress</a:t>
            </a:r>
          </a:p>
        </p:txBody>
      </p:sp>
      <p:pic>
        <p:nvPicPr>
          <p:cNvPr id="7" name="Content Placeholder 6" descr="A yellow figure on a black background&#10;&#10;AI-generated content may be incorrect.">
            <a:extLst>
              <a:ext uri="{FF2B5EF4-FFF2-40B4-BE49-F238E27FC236}">
                <a16:creationId xmlns:a16="http://schemas.microsoft.com/office/drawing/2014/main" id="{36CF26E4-B5FD-5078-FAFB-B526A7F2B21D}"/>
              </a:ext>
            </a:extLst>
          </p:cNvPr>
          <p:cNvPicPr>
            <a:picLocks noGrp="1" noChangeAspect="1"/>
          </p:cNvPicPr>
          <p:nvPr>
            <p:ph idx="1"/>
          </p:nvPr>
        </p:nvPicPr>
        <p:blipFill>
          <a:blip r:embed="rId3"/>
          <a:stretch>
            <a:fillRect/>
          </a:stretch>
        </p:blipFill>
        <p:spPr>
          <a:xfrm>
            <a:off x="7254900" y="4627361"/>
            <a:ext cx="2006347" cy="2006347"/>
          </a:xfrm>
        </p:spPr>
      </p:pic>
      <p:sp>
        <p:nvSpPr>
          <p:cNvPr id="4" name="Footer Placeholder 3">
            <a:extLst>
              <a:ext uri="{FF2B5EF4-FFF2-40B4-BE49-F238E27FC236}">
                <a16:creationId xmlns:a16="http://schemas.microsoft.com/office/drawing/2014/main" id="{1EF6A06B-F382-FAD9-72F8-61AFAB3B5833}"/>
              </a:ext>
            </a:extLst>
          </p:cNvPr>
          <p:cNvSpPr>
            <a:spLocks noGrp="1"/>
          </p:cNvSpPr>
          <p:nvPr>
            <p:ph type="ftr" sz="quarter" idx="3"/>
          </p:nvPr>
        </p:nvSpPr>
        <p:spPr/>
        <p:txBody>
          <a:bodyPr/>
          <a:lstStyle/>
          <a:p>
            <a:r>
              <a:rPr lang="en-US" dirty="0"/>
              <a:t>College of Liberal Arts and Sciences</a:t>
            </a:r>
          </a:p>
        </p:txBody>
      </p:sp>
      <p:pic>
        <p:nvPicPr>
          <p:cNvPr id="11" name="Picture 10" descr="A yellow phone with a exclamation mark in a speech bubble&#10;&#10;AI-generated content may be incorrect.">
            <a:extLst>
              <a:ext uri="{FF2B5EF4-FFF2-40B4-BE49-F238E27FC236}">
                <a16:creationId xmlns:a16="http://schemas.microsoft.com/office/drawing/2014/main" id="{39800A48-128D-8A6D-3E68-1DBB0E22ADDE}"/>
              </a:ext>
            </a:extLst>
          </p:cNvPr>
          <p:cNvPicPr>
            <a:picLocks noChangeAspect="1"/>
          </p:cNvPicPr>
          <p:nvPr/>
        </p:nvPicPr>
        <p:blipFill>
          <a:blip r:embed="rId4"/>
          <a:stretch>
            <a:fillRect/>
          </a:stretch>
        </p:blipFill>
        <p:spPr>
          <a:xfrm>
            <a:off x="-32902" y="3788879"/>
            <a:ext cx="2159876" cy="2159876"/>
          </a:xfrm>
          <a:prstGeom prst="rect">
            <a:avLst/>
          </a:prstGeom>
        </p:spPr>
      </p:pic>
      <p:pic>
        <p:nvPicPr>
          <p:cNvPr id="15" name="Picture 14" descr="A group of yellow smiley faces&#10;&#10;AI-generated content may be incorrect.">
            <a:extLst>
              <a:ext uri="{FF2B5EF4-FFF2-40B4-BE49-F238E27FC236}">
                <a16:creationId xmlns:a16="http://schemas.microsoft.com/office/drawing/2014/main" id="{C3825D76-5B24-734F-552F-E9C20D39E407}"/>
              </a:ext>
            </a:extLst>
          </p:cNvPr>
          <p:cNvPicPr>
            <a:picLocks noChangeAspect="1"/>
          </p:cNvPicPr>
          <p:nvPr/>
        </p:nvPicPr>
        <p:blipFill>
          <a:blip r:embed="rId5"/>
          <a:stretch>
            <a:fillRect/>
          </a:stretch>
        </p:blipFill>
        <p:spPr>
          <a:xfrm>
            <a:off x="-3428" y="1497497"/>
            <a:ext cx="2381503" cy="2381503"/>
          </a:xfrm>
          <a:prstGeom prst="rect">
            <a:avLst/>
          </a:prstGeom>
        </p:spPr>
      </p:pic>
      <p:sp>
        <p:nvSpPr>
          <p:cNvPr id="16" name="TextBox 15">
            <a:extLst>
              <a:ext uri="{FF2B5EF4-FFF2-40B4-BE49-F238E27FC236}">
                <a16:creationId xmlns:a16="http://schemas.microsoft.com/office/drawing/2014/main" id="{97F1897E-35BB-A9C6-6B27-46C3336C6725}"/>
              </a:ext>
            </a:extLst>
          </p:cNvPr>
          <p:cNvSpPr txBox="1"/>
          <p:nvPr/>
        </p:nvSpPr>
        <p:spPr>
          <a:xfrm>
            <a:off x="2126974" y="1729676"/>
            <a:ext cx="6628143"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Always feel free to reach out to </a:t>
            </a:r>
            <a:r>
              <a:rPr lang="en-US" sz="2400" dirty="0">
                <a:hlinkClick r:id="rId6"/>
              </a:rPr>
              <a:t>CLAS UP</a:t>
            </a:r>
            <a:endParaRPr lang="en-US" sz="2400" dirty="0"/>
          </a:p>
          <a:p>
            <a:pPr marL="742950" lvl="1" indent="-285750">
              <a:buFont typeface="Arial" panose="020B0604020202020204" pitchFamily="34" charset="0"/>
              <a:buChar char="•"/>
            </a:pPr>
            <a:r>
              <a:rPr lang="en-US" sz="2400" dirty="0"/>
              <a:t> email: </a:t>
            </a:r>
            <a:r>
              <a:rPr lang="en-US" sz="2400" dirty="0" err="1"/>
              <a:t>clas-undergrad@uiowa.edu</a:t>
            </a:r>
            <a:r>
              <a:rPr lang="en-US" sz="2400" dirty="0"/>
              <a:t> </a:t>
            </a:r>
          </a:p>
          <a:p>
            <a:pPr marL="742950" lvl="1" indent="-285750">
              <a:buFont typeface="Arial" panose="020B0604020202020204" pitchFamily="34" charset="0"/>
              <a:buChar char="•"/>
            </a:pPr>
            <a:r>
              <a:rPr lang="en-US" sz="2400" dirty="0"/>
              <a:t>319-335-2633 or stop by 120 SH</a:t>
            </a:r>
            <a:endParaRPr lang="en-US" sz="2400" dirty="0">
              <a:hlinkClick r:id="rId7"/>
            </a:endParaRPr>
          </a:p>
          <a:p>
            <a:endParaRPr lang="en-US" sz="2400" dirty="0">
              <a:hlinkClick r:id="rId7"/>
            </a:endParaRPr>
          </a:p>
          <a:p>
            <a:pPr marL="285750" indent="-285750">
              <a:buFont typeface="Arial" panose="020B0604020202020204" pitchFamily="34" charset="0"/>
              <a:buChar char="•"/>
            </a:pPr>
            <a:r>
              <a:rPr lang="en-US" sz="2400" dirty="0">
                <a:hlinkClick r:id="rId7"/>
              </a:rPr>
              <a:t>CLAS Student Support Resources</a:t>
            </a:r>
            <a:endParaRPr lang="en-US" sz="2400" dirty="0"/>
          </a:p>
          <a:p>
            <a:endParaRPr lang="en-US" sz="2400" dirty="0"/>
          </a:p>
          <a:p>
            <a:pPr marL="285750" indent="-285750">
              <a:buFont typeface="Arial" panose="020B0604020202020204" pitchFamily="34" charset="0"/>
              <a:buChar char="•"/>
            </a:pPr>
            <a:r>
              <a:rPr lang="en-US" sz="2400" dirty="0"/>
              <a:t>CLAS Quick Guide for Students in Distress</a:t>
            </a:r>
          </a:p>
          <a:p>
            <a:r>
              <a:rPr lang="en-US" sz="2400" dirty="0"/>
              <a:t> (linked above and available on August 1, 2025)</a:t>
            </a:r>
          </a:p>
        </p:txBody>
      </p:sp>
    </p:spTree>
    <p:extLst>
      <p:ext uri="{BB962C8B-B14F-4D97-AF65-F5344CB8AC3E}">
        <p14:creationId xmlns:p14="http://schemas.microsoft.com/office/powerpoint/2010/main" val="4247913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B9F05D6-E3E3-BC4A-BAB8-0480948B4819}"/>
              </a:ext>
            </a:extLst>
          </p:cNvPr>
          <p:cNvPicPr>
            <a:picLocks noGrp="1" noChangeAspect="1"/>
          </p:cNvPicPr>
          <p:nvPr>
            <p:ph type="pic" sz="quarter" idx="11"/>
          </p:nvPr>
        </p:nvPicPr>
        <p:blipFill rotWithShape="1">
          <a:blip r:embed="rId3"/>
          <a:srcRect l="22441" r="22441"/>
          <a:stretch/>
        </p:blipFill>
        <p:spPr>
          <a:xfrm>
            <a:off x="5319933" y="2852928"/>
            <a:ext cx="3824068" cy="3537931"/>
          </a:xfrm>
        </p:spPr>
      </p:pic>
      <p:pic>
        <p:nvPicPr>
          <p:cNvPr id="14" name="Picture Placeholder 13">
            <a:extLst>
              <a:ext uri="{FF2B5EF4-FFF2-40B4-BE49-F238E27FC236}">
                <a16:creationId xmlns:a16="http://schemas.microsoft.com/office/drawing/2014/main" id="{5A951DD1-59F5-7746-97FB-C7E231F6B89E}"/>
              </a:ext>
            </a:extLst>
          </p:cNvPr>
          <p:cNvPicPr>
            <a:picLocks noGrp="1" noChangeAspect="1"/>
          </p:cNvPicPr>
          <p:nvPr>
            <p:ph type="pic" sz="quarter" idx="14"/>
          </p:nvPr>
        </p:nvPicPr>
        <p:blipFill rotWithShape="1">
          <a:blip r:embed="rId4"/>
          <a:srcRect l="23251" r="31903"/>
          <a:stretch/>
        </p:blipFill>
        <p:spPr>
          <a:xfrm>
            <a:off x="5319932" y="0"/>
            <a:ext cx="1895877" cy="2817680"/>
          </a:xfrm>
        </p:spPr>
      </p:pic>
      <p:pic>
        <p:nvPicPr>
          <p:cNvPr id="20" name="Picture Placeholder 19">
            <a:extLst>
              <a:ext uri="{FF2B5EF4-FFF2-40B4-BE49-F238E27FC236}">
                <a16:creationId xmlns:a16="http://schemas.microsoft.com/office/drawing/2014/main" id="{52199AC4-62B4-624A-8618-F56AA5BB5139}"/>
              </a:ext>
            </a:extLst>
          </p:cNvPr>
          <p:cNvPicPr>
            <a:picLocks noGrp="1" noChangeAspect="1"/>
          </p:cNvPicPr>
          <p:nvPr>
            <p:ph type="pic" sz="quarter" idx="15"/>
          </p:nvPr>
        </p:nvPicPr>
        <p:blipFill>
          <a:blip r:embed="rId5"/>
          <a:srcRect t="576" b="576"/>
          <a:stretch>
            <a:fillRect/>
          </a:stretch>
        </p:blipFill>
        <p:spPr/>
      </p:pic>
      <p:sp>
        <p:nvSpPr>
          <p:cNvPr id="5" name="Title 4">
            <a:extLst>
              <a:ext uri="{FF2B5EF4-FFF2-40B4-BE49-F238E27FC236}">
                <a16:creationId xmlns:a16="http://schemas.microsoft.com/office/drawing/2014/main" id="{85B5CC7A-0773-7340-8E01-38FBB6FC60DE}"/>
              </a:ext>
            </a:extLst>
          </p:cNvPr>
          <p:cNvSpPr>
            <a:spLocks noGrp="1"/>
          </p:cNvSpPr>
          <p:nvPr>
            <p:ph type="title"/>
          </p:nvPr>
        </p:nvSpPr>
        <p:spPr>
          <a:xfrm>
            <a:off x="257908" y="328246"/>
            <a:ext cx="4818184" cy="1441939"/>
          </a:xfrm>
        </p:spPr>
        <p:txBody>
          <a:bodyPr>
            <a:normAutofit/>
          </a:bodyPr>
          <a:lstStyle/>
          <a:p>
            <a:r>
              <a:rPr lang="en-US" sz="2800" dirty="0"/>
              <a:t>Teaching Resources and Support for Graduate TAs</a:t>
            </a:r>
          </a:p>
        </p:txBody>
      </p:sp>
      <p:sp>
        <p:nvSpPr>
          <p:cNvPr id="2" name="Content Placeholder 1">
            <a:extLst>
              <a:ext uri="{FF2B5EF4-FFF2-40B4-BE49-F238E27FC236}">
                <a16:creationId xmlns:a16="http://schemas.microsoft.com/office/drawing/2014/main" id="{FCB2D62F-D922-574B-9667-C93EA474D100}"/>
              </a:ext>
            </a:extLst>
          </p:cNvPr>
          <p:cNvSpPr>
            <a:spLocks noGrp="1"/>
          </p:cNvSpPr>
          <p:nvPr>
            <p:ph idx="1"/>
          </p:nvPr>
        </p:nvSpPr>
        <p:spPr>
          <a:xfrm>
            <a:off x="128954" y="2016369"/>
            <a:ext cx="5190978" cy="3869426"/>
          </a:xfrm>
        </p:spPr>
        <p:txBody>
          <a:bodyPr>
            <a:normAutofit/>
          </a:bodyPr>
          <a:lstStyle/>
          <a:p>
            <a:pPr marL="0" indent="0">
              <a:lnSpc>
                <a:spcPct val="110000"/>
              </a:lnSpc>
              <a:spcBef>
                <a:spcPts val="1200"/>
              </a:spcBef>
              <a:buNone/>
            </a:pPr>
            <a:r>
              <a:rPr lang="en-US" sz="2000" b="1" dirty="0">
                <a:ea typeface="Roboto" panose="02000000000000000000" pitchFamily="2" charset="0"/>
                <a:hlinkClick r:id="rId6"/>
              </a:rPr>
              <a:t>University of Iowa Center for Teaching</a:t>
            </a:r>
            <a:endParaRPr lang="en-US" sz="2000" b="1" dirty="0">
              <a:ea typeface="Roboto" panose="02000000000000000000" pitchFamily="2" charset="0"/>
              <a:hlinkClick r:id="rId7"/>
            </a:endParaRPr>
          </a:p>
          <a:p>
            <a:pPr>
              <a:lnSpc>
                <a:spcPct val="110000"/>
              </a:lnSpc>
              <a:spcBef>
                <a:spcPts val="1200"/>
              </a:spcBef>
            </a:pPr>
            <a:r>
              <a:rPr lang="en-US" sz="1600" dirty="0">
                <a:ea typeface="Roboto" panose="02000000000000000000" pitchFamily="2" charset="0"/>
                <a:hlinkClick r:id="rId8"/>
              </a:rPr>
              <a:t>Programs and Initiatives</a:t>
            </a:r>
            <a:endParaRPr lang="en-US" sz="1600" dirty="0">
              <a:ea typeface="Roboto" panose="02000000000000000000" pitchFamily="2" charset="0"/>
            </a:endParaRPr>
          </a:p>
          <a:p>
            <a:pPr>
              <a:lnSpc>
                <a:spcPct val="110000"/>
              </a:lnSpc>
              <a:spcBef>
                <a:spcPts val="1200"/>
              </a:spcBef>
            </a:pPr>
            <a:r>
              <a:rPr lang="en-US" sz="1600" dirty="0">
                <a:ea typeface="Roboto" panose="02000000000000000000" pitchFamily="2" charset="0"/>
                <a:hlinkClick r:id="rId7"/>
              </a:rPr>
              <a:t>Teaching Resources</a:t>
            </a:r>
            <a:endParaRPr lang="en-US" sz="1600" dirty="0">
              <a:ea typeface="Roboto" panose="02000000000000000000" pitchFamily="2" charset="0"/>
            </a:endParaRPr>
          </a:p>
          <a:p>
            <a:pPr>
              <a:lnSpc>
                <a:spcPct val="110000"/>
              </a:lnSpc>
              <a:spcBef>
                <a:spcPts val="1200"/>
              </a:spcBef>
            </a:pPr>
            <a:r>
              <a:rPr lang="en-US" sz="1600" dirty="0">
                <a:ea typeface="Roboto" panose="02000000000000000000" pitchFamily="2" charset="0"/>
                <a:hlinkClick r:id="rId9"/>
              </a:rPr>
              <a:t>Center for Teaching Support for Graduate Teaching Assistants</a:t>
            </a:r>
            <a:endParaRPr lang="en-US" sz="1600" dirty="0">
              <a:ea typeface="Roboto" panose="02000000000000000000" pitchFamily="2" charset="0"/>
            </a:endParaRPr>
          </a:p>
          <a:p>
            <a:pPr marL="0" indent="0">
              <a:lnSpc>
                <a:spcPct val="110000"/>
              </a:lnSpc>
              <a:spcBef>
                <a:spcPts val="1200"/>
              </a:spcBef>
              <a:buNone/>
            </a:pPr>
            <a:r>
              <a:rPr lang="en-US" sz="2000" b="1" dirty="0">
                <a:ea typeface="Roboto" panose="02000000000000000000" pitchFamily="2" charset="0"/>
                <a:hlinkClick r:id="rId10"/>
              </a:rPr>
              <a:t>Office of Teaching and Learning Technology (OTLT)</a:t>
            </a:r>
            <a:endParaRPr lang="en-US" sz="2000" b="1" dirty="0">
              <a:ea typeface="Roboto" panose="02000000000000000000" pitchFamily="2" charset="0"/>
            </a:endParaRPr>
          </a:p>
          <a:p>
            <a:pPr>
              <a:lnSpc>
                <a:spcPct val="110000"/>
              </a:lnSpc>
              <a:spcBef>
                <a:spcPts val="1200"/>
              </a:spcBef>
              <a:buFont typeface="Arial" panose="020B0604020202020204" pitchFamily="34" charset="0"/>
              <a:buChar char="•"/>
            </a:pPr>
            <a:r>
              <a:rPr lang="en-US" sz="1600" dirty="0">
                <a:ea typeface="Roboto" panose="02000000000000000000" pitchFamily="2" charset="0"/>
                <a:hlinkClick r:id="rId11"/>
              </a:rPr>
              <a:t>Events</a:t>
            </a:r>
            <a:endParaRPr lang="en-US" sz="1600" dirty="0">
              <a:ea typeface="Roboto" panose="02000000000000000000" pitchFamily="2" charset="0"/>
            </a:endParaRPr>
          </a:p>
          <a:p>
            <a:pPr>
              <a:lnSpc>
                <a:spcPct val="110000"/>
              </a:lnSpc>
              <a:spcBef>
                <a:spcPts val="1200"/>
              </a:spcBef>
              <a:buFont typeface="Arial" panose="020B0604020202020204" pitchFamily="34" charset="0"/>
              <a:buChar char="•"/>
            </a:pPr>
            <a:r>
              <a:rPr lang="en-US" sz="1600" dirty="0">
                <a:ea typeface="Roboto" panose="02000000000000000000" pitchFamily="2" charset="0"/>
                <a:hlinkClick r:id="rId12"/>
              </a:rPr>
              <a:t>Programs and Initiatives</a:t>
            </a:r>
            <a:endParaRPr lang="en-US" sz="1600" dirty="0">
              <a:ea typeface="Roboto" panose="02000000000000000000" pitchFamily="2" charset="0"/>
            </a:endParaRPr>
          </a:p>
        </p:txBody>
      </p:sp>
      <p:sp>
        <p:nvSpPr>
          <p:cNvPr id="3" name="Footer Placeholder 2">
            <a:extLst>
              <a:ext uri="{FF2B5EF4-FFF2-40B4-BE49-F238E27FC236}">
                <a16:creationId xmlns:a16="http://schemas.microsoft.com/office/drawing/2014/main" id="{6A20BED4-1F4A-8F46-AACA-B1A7F6630778}"/>
              </a:ext>
            </a:extLst>
          </p:cNvPr>
          <p:cNvSpPr>
            <a:spLocks noGrp="1"/>
          </p:cNvSpPr>
          <p:nvPr>
            <p:ph type="ftr" sz="quarter" idx="3"/>
          </p:nvPr>
        </p:nvSpPr>
        <p:spPr/>
        <p:txBody>
          <a:bodyPr/>
          <a:lstStyle/>
          <a:p>
            <a:r>
              <a:rPr lang="en-US" dirty="0"/>
              <a:t>College of Liberal Arts and Sciences</a:t>
            </a:r>
          </a:p>
        </p:txBody>
      </p:sp>
    </p:spTree>
    <p:extLst>
      <p:ext uri="{BB962C8B-B14F-4D97-AF65-F5344CB8AC3E}">
        <p14:creationId xmlns:p14="http://schemas.microsoft.com/office/powerpoint/2010/main" val="4288288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28A2B-3919-15DB-013B-0D32B4852364}"/>
              </a:ext>
            </a:extLst>
          </p:cNvPr>
          <p:cNvSpPr>
            <a:spLocks noGrp="1"/>
          </p:cNvSpPr>
          <p:nvPr>
            <p:ph type="title"/>
          </p:nvPr>
        </p:nvSpPr>
        <p:spPr/>
        <p:txBody>
          <a:bodyPr>
            <a:normAutofit fontScale="90000"/>
          </a:bodyPr>
          <a:lstStyle/>
          <a:p>
            <a:r>
              <a:rPr lang="en-US" dirty="0"/>
              <a:t>Teaching Observation and Evaluation</a:t>
            </a:r>
          </a:p>
        </p:txBody>
      </p:sp>
      <p:sp>
        <p:nvSpPr>
          <p:cNvPr id="3" name="Content Placeholder 2">
            <a:extLst>
              <a:ext uri="{FF2B5EF4-FFF2-40B4-BE49-F238E27FC236}">
                <a16:creationId xmlns:a16="http://schemas.microsoft.com/office/drawing/2014/main" id="{6C9D602F-D240-3DAF-A37D-B70EDA241550}"/>
              </a:ext>
            </a:extLst>
          </p:cNvPr>
          <p:cNvSpPr>
            <a:spLocks noGrp="1"/>
          </p:cNvSpPr>
          <p:nvPr>
            <p:ph idx="1"/>
          </p:nvPr>
        </p:nvSpPr>
        <p:spPr>
          <a:xfrm>
            <a:off x="702791" y="928817"/>
            <a:ext cx="7886700" cy="4388698"/>
          </a:xfrm>
        </p:spPr>
        <p:txBody>
          <a:bodyPr>
            <a:noAutofit/>
          </a:bodyPr>
          <a:lstStyle/>
          <a:p>
            <a:endParaRPr lang="en-US" sz="2000" dirty="0">
              <a:latin typeface="+mj-lt"/>
              <a:ea typeface="Roboto" panose="02000000000000000000" pitchFamily="2" charset="0"/>
            </a:endParaRPr>
          </a:p>
          <a:p>
            <a:endParaRPr lang="en-US" sz="2000" dirty="0">
              <a:latin typeface="+mj-lt"/>
              <a:ea typeface="Roboto" panose="02000000000000000000" pitchFamily="2" charset="0"/>
            </a:endParaRPr>
          </a:p>
          <a:p>
            <a:endParaRPr lang="en-US" sz="2000" dirty="0">
              <a:latin typeface="+mj-lt"/>
              <a:ea typeface="Roboto" panose="02000000000000000000" pitchFamily="2" charset="0"/>
            </a:endParaRPr>
          </a:p>
          <a:p>
            <a:endParaRPr lang="en-US" sz="2000" dirty="0">
              <a:latin typeface="+mj-lt"/>
              <a:ea typeface="Roboto" panose="02000000000000000000" pitchFamily="2" charset="0"/>
            </a:endParaRPr>
          </a:p>
          <a:p>
            <a:r>
              <a:rPr lang="en-US" sz="2000" dirty="0">
                <a:latin typeface="+mj-lt"/>
                <a:ea typeface="Roboto" panose="02000000000000000000" pitchFamily="2" charset="0"/>
              </a:rPr>
              <a:t>All new TAs are observed by midterm of their first semester</a:t>
            </a:r>
          </a:p>
          <a:p>
            <a:r>
              <a:rPr lang="en-US" sz="2000" dirty="0">
                <a:latin typeface="+mj-lt"/>
                <a:ea typeface="Roboto" panose="02000000000000000000" pitchFamily="2" charset="0"/>
              </a:rPr>
              <a:t>All CLAS TAs and RAs receive a departmental performance evaluation separate from the teaching observation each semester</a:t>
            </a:r>
          </a:p>
          <a:p>
            <a:r>
              <a:rPr lang="en-US" sz="2000" dirty="0">
                <a:latin typeface="+mj-lt"/>
                <a:ea typeface="Roboto" panose="02000000000000000000" pitchFamily="2" charset="0"/>
              </a:rPr>
              <a:t>Students use the evaluation tool called </a:t>
            </a:r>
            <a:r>
              <a:rPr lang="en-US" sz="2000" dirty="0">
                <a:latin typeface="+mj-lt"/>
                <a:ea typeface="Roboto" panose="02000000000000000000" pitchFamily="2" charset="0"/>
                <a:hlinkClick r:id="rId3"/>
              </a:rPr>
              <a:t>Student Perception of Teaching (SPOT)</a:t>
            </a:r>
            <a:r>
              <a:rPr lang="en-US" sz="2000" dirty="0">
                <a:latin typeface="+mj-lt"/>
                <a:ea typeface="Roboto" panose="02000000000000000000" pitchFamily="2" charset="0"/>
              </a:rPr>
              <a:t> to fill out end of semester evaluations that are shared with course supervisor and department</a:t>
            </a:r>
          </a:p>
          <a:p>
            <a:pPr lvl="1"/>
            <a:r>
              <a:rPr lang="en-US" sz="1700" dirty="0">
                <a:latin typeface="+mj-lt"/>
                <a:ea typeface="Roboto" panose="02000000000000000000" pitchFamily="2" charset="0"/>
                <a:hlinkClick r:id="rId4"/>
              </a:rPr>
              <a:t>SPOT can also be used during the semester by instructors who are interested in additional feedback from students </a:t>
            </a:r>
            <a:r>
              <a:rPr lang="en-US" sz="1700" dirty="0">
                <a:latin typeface="+mj-lt"/>
                <a:ea typeface="Roboto" panose="02000000000000000000" pitchFamily="2" charset="0"/>
              </a:rPr>
              <a:t>– this is recommended!</a:t>
            </a:r>
          </a:p>
          <a:p>
            <a:r>
              <a:rPr lang="en-US" sz="2000" dirty="0">
                <a:ea typeface="Roboto" panose="02000000000000000000" pitchFamily="2" charset="0"/>
                <a:hlinkClick r:id="rId5"/>
              </a:rPr>
              <a:t>Read about the university’s commitment to effective teaching and improved teaching evaluation methods</a:t>
            </a:r>
            <a:endParaRPr lang="en-US" sz="2000" dirty="0">
              <a:ea typeface="Roboto" panose="02000000000000000000" pitchFamily="2" charset="0"/>
            </a:endParaRPr>
          </a:p>
          <a:p>
            <a:r>
              <a:rPr lang="en-US" sz="2000" dirty="0">
                <a:latin typeface="+mj-lt"/>
                <a:ea typeface="Roboto" panose="02000000000000000000" pitchFamily="2" charset="0"/>
              </a:rPr>
              <a:t> </a:t>
            </a:r>
          </a:p>
        </p:txBody>
      </p:sp>
      <p:sp>
        <p:nvSpPr>
          <p:cNvPr id="4" name="Footer Placeholder 3">
            <a:extLst>
              <a:ext uri="{FF2B5EF4-FFF2-40B4-BE49-F238E27FC236}">
                <a16:creationId xmlns:a16="http://schemas.microsoft.com/office/drawing/2014/main" id="{14735183-9AF5-5E97-E477-67374BF65545}"/>
              </a:ext>
            </a:extLst>
          </p:cNvPr>
          <p:cNvSpPr>
            <a:spLocks noGrp="1"/>
          </p:cNvSpPr>
          <p:nvPr>
            <p:ph type="ftr" sz="quarter" idx="3"/>
          </p:nvPr>
        </p:nvSpPr>
        <p:spPr/>
        <p:txBody>
          <a:bodyPr/>
          <a:lstStyle/>
          <a:p>
            <a:r>
              <a:rPr lang="en-US" dirty="0"/>
              <a:t>College of Liberal Arts and Sciences</a:t>
            </a:r>
          </a:p>
        </p:txBody>
      </p:sp>
      <p:pic>
        <p:nvPicPr>
          <p:cNvPr id="5" name="Picture 4" descr="A yellow and black background&#10;&#10;AI-generated content may be incorrect.">
            <a:extLst>
              <a:ext uri="{FF2B5EF4-FFF2-40B4-BE49-F238E27FC236}">
                <a16:creationId xmlns:a16="http://schemas.microsoft.com/office/drawing/2014/main" id="{181FFFE1-1902-A381-D505-288287D3C9F5}"/>
              </a:ext>
            </a:extLst>
          </p:cNvPr>
          <p:cNvPicPr>
            <a:picLocks noChangeAspect="1"/>
          </p:cNvPicPr>
          <p:nvPr/>
        </p:nvPicPr>
        <p:blipFill>
          <a:blip r:embed="rId6"/>
          <a:stretch>
            <a:fillRect/>
          </a:stretch>
        </p:blipFill>
        <p:spPr>
          <a:xfrm>
            <a:off x="3476443" y="928817"/>
            <a:ext cx="1841791" cy="1841791"/>
          </a:xfrm>
          <a:prstGeom prst="rect">
            <a:avLst/>
          </a:prstGeom>
        </p:spPr>
      </p:pic>
    </p:spTree>
    <p:extLst>
      <p:ext uri="{BB962C8B-B14F-4D97-AF65-F5344CB8AC3E}">
        <p14:creationId xmlns:p14="http://schemas.microsoft.com/office/powerpoint/2010/main" val="1888344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C13E-3F9A-442B-B579-EC4039E2D967}"/>
              </a:ext>
            </a:extLst>
          </p:cNvPr>
          <p:cNvSpPr>
            <a:spLocks noGrp="1"/>
          </p:cNvSpPr>
          <p:nvPr>
            <p:ph type="title"/>
          </p:nvPr>
        </p:nvSpPr>
        <p:spPr>
          <a:xfrm>
            <a:off x="348343" y="234491"/>
            <a:ext cx="8556543" cy="869089"/>
          </a:xfrm>
        </p:spPr>
        <p:txBody>
          <a:bodyPr>
            <a:normAutofit/>
          </a:bodyPr>
          <a:lstStyle/>
          <a:p>
            <a:r>
              <a:rPr lang="en-US" sz="2800" dirty="0"/>
              <a:t>Important Phone Numbers </a:t>
            </a:r>
            <a:br>
              <a:rPr lang="en-US" sz="2800" dirty="0"/>
            </a:br>
            <a:r>
              <a:rPr lang="en-US" sz="1600" b="0" i="1" dirty="0"/>
              <a:t>Put these numbers in your cell phone as needed </a:t>
            </a:r>
            <a:endParaRPr lang="en-US" sz="2800" b="0" i="1" dirty="0"/>
          </a:p>
        </p:txBody>
      </p:sp>
      <p:sp>
        <p:nvSpPr>
          <p:cNvPr id="3" name="Content Placeholder 2">
            <a:extLst>
              <a:ext uri="{FF2B5EF4-FFF2-40B4-BE49-F238E27FC236}">
                <a16:creationId xmlns:a16="http://schemas.microsoft.com/office/drawing/2014/main" id="{90FED039-9997-4AD7-B9FB-C65AE84A7B66}"/>
              </a:ext>
            </a:extLst>
          </p:cNvPr>
          <p:cNvSpPr>
            <a:spLocks noGrp="1"/>
          </p:cNvSpPr>
          <p:nvPr>
            <p:ph idx="1"/>
          </p:nvPr>
        </p:nvSpPr>
        <p:spPr>
          <a:xfrm>
            <a:off x="348343" y="1103580"/>
            <a:ext cx="8640769" cy="5070798"/>
          </a:xfrm>
          <a:solidFill>
            <a:schemeClr val="bg1"/>
          </a:solidFill>
        </p:spPr>
        <p:txBody>
          <a:bodyPr>
            <a:normAutofit/>
          </a:bodyPr>
          <a:lstStyle/>
          <a:p>
            <a:r>
              <a:rPr lang="en-US" sz="1900" dirty="0">
                <a:latin typeface="+mj-lt"/>
              </a:rPr>
              <a:t>Classroom Technology: 319-335-1976</a:t>
            </a:r>
          </a:p>
          <a:p>
            <a:r>
              <a:rPr lang="en-US" sz="1900" dirty="0">
                <a:latin typeface="+mj-lt"/>
              </a:rPr>
              <a:t>Information Technology Services (ITS): 319-384-4357</a:t>
            </a:r>
          </a:p>
          <a:p>
            <a:r>
              <a:rPr lang="en-US" sz="1900" dirty="0">
                <a:latin typeface="+mj-lt"/>
              </a:rPr>
              <a:t>Student Care and Assistance: 319-335-1162</a:t>
            </a:r>
          </a:p>
          <a:p>
            <a:r>
              <a:rPr lang="en-US" sz="1900" dirty="0">
                <a:latin typeface="+mj-lt"/>
              </a:rPr>
              <a:t>Facilities Management/ FM@YourService: 319-335-5071</a:t>
            </a:r>
          </a:p>
          <a:p>
            <a:r>
              <a:rPr lang="en-US" sz="1900" dirty="0">
                <a:latin typeface="+mj-lt"/>
              </a:rPr>
              <a:t>UI Support and Crisis Line: 844-461-5420</a:t>
            </a:r>
          </a:p>
          <a:p>
            <a:pPr lvl="1"/>
            <a:r>
              <a:rPr lang="en-US" dirty="0">
                <a:latin typeface="+mj-lt"/>
              </a:rPr>
              <a:t>Text or call this number ANYTIME (24/7) for mental health crisis support</a:t>
            </a:r>
          </a:p>
          <a:p>
            <a:r>
              <a:rPr lang="en-US" sz="1900" dirty="0">
                <a:latin typeface="+mj-lt"/>
              </a:rPr>
              <a:t>International Student and Scholar Services: 319-335-0335</a:t>
            </a:r>
          </a:p>
          <a:p>
            <a:r>
              <a:rPr lang="en-US" sz="1900" dirty="0">
                <a:latin typeface="+mj-lt"/>
              </a:rPr>
              <a:t>UI Public Safety/Police (non-emergency): 319-335-5022</a:t>
            </a:r>
          </a:p>
          <a:p>
            <a:r>
              <a:rPr lang="en-US" sz="1900" dirty="0">
                <a:latin typeface="+mj-lt"/>
              </a:rPr>
              <a:t>Iowa City Police (non-emergency): 319-356-6800</a:t>
            </a:r>
          </a:p>
          <a:p>
            <a:r>
              <a:rPr lang="en-US" sz="1900" dirty="0">
                <a:latin typeface="+mj-lt"/>
              </a:rPr>
              <a:t>Coralville Police (non-emergency): 319-248-1800</a:t>
            </a:r>
          </a:p>
          <a:p>
            <a:r>
              <a:rPr lang="en-US" sz="1900" dirty="0">
                <a:latin typeface="+mj-lt"/>
              </a:rPr>
              <a:t>Employee Benefits/Insurance: 319-335-2676</a:t>
            </a:r>
          </a:p>
          <a:p>
            <a:r>
              <a:rPr lang="en-US" sz="1900" dirty="0">
                <a:latin typeface="+mj-lt"/>
              </a:rPr>
              <a:t>Payroll Services: 319-353-2234</a:t>
            </a:r>
          </a:p>
        </p:txBody>
      </p:sp>
      <p:pic>
        <p:nvPicPr>
          <p:cNvPr id="10" name="Picture 9">
            <a:extLst>
              <a:ext uri="{FF2B5EF4-FFF2-40B4-BE49-F238E27FC236}">
                <a16:creationId xmlns:a16="http://schemas.microsoft.com/office/drawing/2014/main" id="{18BBA1C7-BAB2-4236-9489-732E84C80A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40802" y="4090269"/>
            <a:ext cx="2165675" cy="2165675"/>
          </a:xfrm>
          <a:prstGeom prst="rect">
            <a:avLst/>
          </a:prstGeom>
        </p:spPr>
      </p:pic>
      <p:sp>
        <p:nvSpPr>
          <p:cNvPr id="4" name="Footer Placeholder 3">
            <a:extLst>
              <a:ext uri="{FF2B5EF4-FFF2-40B4-BE49-F238E27FC236}">
                <a16:creationId xmlns:a16="http://schemas.microsoft.com/office/drawing/2014/main" id="{B7E1C3A1-6B92-5342-DAD9-90DA8E5CE27D}"/>
              </a:ext>
            </a:extLst>
          </p:cNvPr>
          <p:cNvSpPr>
            <a:spLocks noGrp="1"/>
          </p:cNvSpPr>
          <p:nvPr>
            <p:ph type="ftr" sz="quarter" idx="3"/>
          </p:nvPr>
        </p:nvSpPr>
        <p:spPr>
          <a:xfrm>
            <a:off x="2126974" y="6441193"/>
            <a:ext cx="6276046" cy="365125"/>
          </a:xfrm>
        </p:spPr>
        <p:txBody>
          <a:bodyPr/>
          <a:lstStyle/>
          <a:p>
            <a:r>
              <a:rPr lang="en-US" dirty="0"/>
              <a:t>College of Liberal Arts and Sciences</a:t>
            </a:r>
          </a:p>
        </p:txBody>
      </p:sp>
    </p:spTree>
    <p:extLst>
      <p:ext uri="{BB962C8B-B14F-4D97-AF65-F5344CB8AC3E}">
        <p14:creationId xmlns:p14="http://schemas.microsoft.com/office/powerpoint/2010/main" val="3868772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534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4E7B1-0629-49AD-8D70-910FE1C7D255}"/>
              </a:ext>
            </a:extLst>
          </p:cNvPr>
          <p:cNvSpPr>
            <a:spLocks noGrp="1"/>
          </p:cNvSpPr>
          <p:nvPr>
            <p:ph type="title"/>
          </p:nvPr>
        </p:nvSpPr>
        <p:spPr/>
        <p:txBody>
          <a:bodyPr/>
          <a:lstStyle/>
          <a:p>
            <a:r>
              <a:rPr lang="en-US" dirty="0"/>
              <a:t>Required Compliances</a:t>
            </a:r>
          </a:p>
        </p:txBody>
      </p:sp>
      <p:sp>
        <p:nvSpPr>
          <p:cNvPr id="3" name="Content Placeholder 2">
            <a:extLst>
              <a:ext uri="{FF2B5EF4-FFF2-40B4-BE49-F238E27FC236}">
                <a16:creationId xmlns:a16="http://schemas.microsoft.com/office/drawing/2014/main" id="{01FC624C-04CE-4124-96F4-9113BC7B7D44}"/>
              </a:ext>
            </a:extLst>
          </p:cNvPr>
          <p:cNvSpPr>
            <a:spLocks noGrp="1"/>
          </p:cNvSpPr>
          <p:nvPr>
            <p:ph idx="1"/>
          </p:nvPr>
        </p:nvSpPr>
        <p:spPr/>
        <p:txBody>
          <a:bodyPr>
            <a:normAutofit fontScale="92500"/>
          </a:bodyPr>
          <a:lstStyle/>
          <a:p>
            <a:r>
              <a:rPr lang="en-US" sz="2400" dirty="0">
                <a:latin typeface="+mj-lt"/>
                <a:hlinkClick r:id="rId3"/>
              </a:rPr>
              <a:t>FERPA</a:t>
            </a:r>
            <a:endParaRPr lang="en-US" sz="2400" dirty="0">
              <a:latin typeface="+mj-lt"/>
            </a:endParaRPr>
          </a:p>
          <a:p>
            <a:pPr lvl="1"/>
            <a:r>
              <a:rPr lang="en-US" sz="2400" dirty="0">
                <a:latin typeface="+mj-lt"/>
              </a:rPr>
              <a:t>Due before you can access any course materials (ICON, MAUI, student class lists). </a:t>
            </a:r>
            <a:r>
              <a:rPr lang="en-US" sz="2400" dirty="0">
                <a:latin typeface="+mj-lt"/>
                <a:hlinkClick r:id="rId4"/>
              </a:rPr>
              <a:t>Complete this week</a:t>
            </a:r>
            <a:r>
              <a:rPr lang="en-US" sz="2400" dirty="0">
                <a:latin typeface="+mj-lt"/>
              </a:rPr>
              <a:t>.</a:t>
            </a:r>
          </a:p>
          <a:p>
            <a:r>
              <a:rPr lang="en-US" sz="2400" dirty="0">
                <a:latin typeface="+mj-lt"/>
                <a:hlinkClick r:id="rId5"/>
              </a:rPr>
              <a:t>Harassment Prevention Education</a:t>
            </a:r>
            <a:endParaRPr lang="en-US" sz="2400" dirty="0">
              <a:latin typeface="+mj-lt"/>
            </a:endParaRPr>
          </a:p>
          <a:p>
            <a:r>
              <a:rPr lang="en-US" sz="2400" u="sng" dirty="0">
                <a:solidFill>
                  <a:srgbClr val="0563C1"/>
                </a:solidFill>
                <a:latin typeface="+mj-lt"/>
                <a:ea typeface="Calibri" panose="020F0502020204030204" pitchFamily="34" charset="0"/>
                <a:hlinkClick r:id="rId6"/>
              </a:rPr>
              <a:t>Free Speech Training</a:t>
            </a:r>
            <a:endParaRPr lang="en-US" sz="2400" u="sng" dirty="0">
              <a:solidFill>
                <a:srgbClr val="0563C1"/>
              </a:solidFill>
              <a:latin typeface="+mj-lt"/>
              <a:ea typeface="Calibri" panose="020F0502020204030204" pitchFamily="34" charset="0"/>
            </a:endParaRPr>
          </a:p>
          <a:p>
            <a:r>
              <a:rPr lang="en-US" sz="2400" dirty="0">
                <a:latin typeface="+mj-lt"/>
                <a:ea typeface="Calibri" panose="020F0502020204030204" pitchFamily="34" charset="0"/>
              </a:rPr>
              <a:t>Other department specific compliances</a:t>
            </a:r>
          </a:p>
          <a:p>
            <a:pPr marL="0" indent="0">
              <a:buNone/>
            </a:pPr>
            <a:endParaRPr lang="en-US" sz="2400" dirty="0">
              <a:latin typeface="+mj-lt"/>
            </a:endParaRPr>
          </a:p>
          <a:p>
            <a:pPr marL="0" indent="0">
              <a:buNone/>
            </a:pPr>
            <a:r>
              <a:rPr lang="en-US" sz="2400" dirty="0">
                <a:latin typeface="+mj-lt"/>
              </a:rPr>
              <a:t>To complete, go to </a:t>
            </a:r>
            <a:r>
              <a:rPr lang="en-US" sz="2400" dirty="0">
                <a:latin typeface="+mj-lt"/>
                <a:hlinkClick r:id="rId7"/>
              </a:rPr>
              <a:t>https://hris.uiowa.edu</a:t>
            </a:r>
            <a:r>
              <a:rPr lang="en-US" sz="2400" dirty="0">
                <a:latin typeface="+mj-lt"/>
              </a:rPr>
              <a:t> </a:t>
            </a:r>
          </a:p>
          <a:p>
            <a:pPr marL="0" indent="0">
              <a:buNone/>
            </a:pPr>
            <a:r>
              <a:rPr lang="en-US" sz="2400" dirty="0">
                <a:latin typeface="+mj-lt"/>
                <a:sym typeface="Wingdings" panose="05000000000000000000" pitchFamily="2" charset="2"/>
              </a:rPr>
              <a:t> My Career  My Compliances  Unfulfilled Compliances</a:t>
            </a:r>
            <a:endParaRPr lang="en-US" sz="2400" dirty="0">
              <a:latin typeface="+mj-lt"/>
            </a:endParaRPr>
          </a:p>
        </p:txBody>
      </p:sp>
      <p:sp>
        <p:nvSpPr>
          <p:cNvPr id="5" name="Footer Placeholder 3">
            <a:extLst>
              <a:ext uri="{FF2B5EF4-FFF2-40B4-BE49-F238E27FC236}">
                <a16:creationId xmlns:a16="http://schemas.microsoft.com/office/drawing/2014/main" id="{BA00B029-90EB-37B7-8747-C09EED45F28E}"/>
              </a:ext>
            </a:extLst>
          </p:cNvPr>
          <p:cNvSpPr>
            <a:spLocks noGrp="1"/>
          </p:cNvSpPr>
          <p:nvPr>
            <p:ph type="ftr" sz="quarter" idx="3"/>
          </p:nvPr>
        </p:nvSpPr>
        <p:spPr>
          <a:xfrm>
            <a:off x="2126974" y="6441193"/>
            <a:ext cx="6276046" cy="365125"/>
          </a:xfrm>
        </p:spPr>
        <p:txBody>
          <a:bodyPr/>
          <a:lstStyle/>
          <a:p>
            <a:r>
              <a:rPr lang="en-US" dirty="0"/>
              <a:t>College of Liberal Arts and Sciences</a:t>
            </a:r>
          </a:p>
        </p:txBody>
      </p:sp>
      <p:pic>
        <p:nvPicPr>
          <p:cNvPr id="6" name="Picture 5" descr="A yellow and black calendar&#10;&#10;AI-generated content may be incorrect.">
            <a:extLst>
              <a:ext uri="{FF2B5EF4-FFF2-40B4-BE49-F238E27FC236}">
                <a16:creationId xmlns:a16="http://schemas.microsoft.com/office/drawing/2014/main" id="{88858CF2-686B-29B7-B113-BBF9C1E01D08}"/>
              </a:ext>
            </a:extLst>
          </p:cNvPr>
          <p:cNvPicPr>
            <a:picLocks noChangeAspect="1"/>
          </p:cNvPicPr>
          <p:nvPr/>
        </p:nvPicPr>
        <p:blipFill>
          <a:blip r:embed="rId8"/>
          <a:stretch>
            <a:fillRect/>
          </a:stretch>
        </p:blipFill>
        <p:spPr>
          <a:xfrm>
            <a:off x="5977760" y="207545"/>
            <a:ext cx="1442544" cy="1442544"/>
          </a:xfrm>
          <a:prstGeom prst="rect">
            <a:avLst/>
          </a:prstGeom>
        </p:spPr>
      </p:pic>
      <p:pic>
        <p:nvPicPr>
          <p:cNvPr id="8" name="Picture 7" descr="A yellow paper with check marks&#10;&#10;AI-generated content may be incorrect.">
            <a:extLst>
              <a:ext uri="{FF2B5EF4-FFF2-40B4-BE49-F238E27FC236}">
                <a16:creationId xmlns:a16="http://schemas.microsoft.com/office/drawing/2014/main" id="{7DE568B0-875C-7755-B5DE-3C87C31FBC7E}"/>
              </a:ext>
            </a:extLst>
          </p:cNvPr>
          <p:cNvPicPr>
            <a:picLocks noChangeAspect="1"/>
          </p:cNvPicPr>
          <p:nvPr/>
        </p:nvPicPr>
        <p:blipFill>
          <a:blip r:embed="rId9"/>
          <a:stretch>
            <a:fillRect/>
          </a:stretch>
        </p:blipFill>
        <p:spPr>
          <a:xfrm>
            <a:off x="6329856" y="2764204"/>
            <a:ext cx="2073164" cy="2073164"/>
          </a:xfrm>
          <a:prstGeom prst="rect">
            <a:avLst/>
          </a:prstGeom>
        </p:spPr>
      </p:pic>
    </p:spTree>
    <p:extLst>
      <p:ext uri="{BB962C8B-B14F-4D97-AF65-F5344CB8AC3E}">
        <p14:creationId xmlns:p14="http://schemas.microsoft.com/office/powerpoint/2010/main" val="3312227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AB3E6-4990-514C-90CE-69A09856FE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E51195-1DDC-69B1-2AEB-C027B81A842B}"/>
              </a:ext>
            </a:extLst>
          </p:cNvPr>
          <p:cNvSpPr>
            <a:spLocks noGrp="1"/>
          </p:cNvSpPr>
          <p:nvPr>
            <p:ph type="title"/>
          </p:nvPr>
        </p:nvSpPr>
        <p:spPr/>
        <p:txBody>
          <a:bodyPr/>
          <a:lstStyle/>
          <a:p>
            <a:r>
              <a:rPr lang="en-US" dirty="0"/>
              <a:t>CLAS Syllabus Introduction</a:t>
            </a:r>
          </a:p>
        </p:txBody>
      </p:sp>
      <p:sp>
        <p:nvSpPr>
          <p:cNvPr id="3" name="Content Placeholder 2">
            <a:extLst>
              <a:ext uri="{FF2B5EF4-FFF2-40B4-BE49-F238E27FC236}">
                <a16:creationId xmlns:a16="http://schemas.microsoft.com/office/drawing/2014/main" id="{C2BC3DE5-0BE0-1675-DB47-7899D9ECDB8A}"/>
              </a:ext>
            </a:extLst>
          </p:cNvPr>
          <p:cNvSpPr>
            <a:spLocks noGrp="1"/>
          </p:cNvSpPr>
          <p:nvPr>
            <p:ph idx="1"/>
          </p:nvPr>
        </p:nvSpPr>
        <p:spPr/>
        <p:txBody>
          <a:bodyPr>
            <a:normAutofit/>
          </a:bodyPr>
          <a:lstStyle/>
          <a:p>
            <a:pPr>
              <a:spcBef>
                <a:spcPts val="1200"/>
              </a:spcBef>
            </a:pPr>
            <a:r>
              <a:rPr lang="en-US" sz="2400" b="1" dirty="0">
                <a:ea typeface="Roboto" panose="02000000000000000000" pitchFamily="2" charset="0"/>
                <a:hlinkClick r:id="rId2"/>
              </a:rPr>
              <a:t>Must use CLAS Syllabus Template</a:t>
            </a:r>
            <a:endParaRPr lang="en-US" sz="2400" b="1" dirty="0">
              <a:ea typeface="Roboto" panose="02000000000000000000" pitchFamily="2" charset="0"/>
            </a:endParaRPr>
          </a:p>
          <a:p>
            <a:pPr lvl="1">
              <a:spcBef>
                <a:spcPts val="1200"/>
              </a:spcBef>
            </a:pPr>
            <a:r>
              <a:rPr lang="en-US" sz="2100" dirty="0">
                <a:ea typeface="Roboto" panose="02000000000000000000" pitchFamily="2" charset="0"/>
              </a:rPr>
              <a:t>Some courses have their own syllabus template based on CLAS template that TAs use as a starting point</a:t>
            </a:r>
          </a:p>
          <a:p>
            <a:pPr>
              <a:spcBef>
                <a:spcPts val="1200"/>
              </a:spcBef>
            </a:pPr>
            <a:r>
              <a:rPr lang="en-US" sz="2400" b="1" dirty="0">
                <a:ea typeface="Roboto" panose="02000000000000000000" pitchFamily="2" charset="0"/>
              </a:rPr>
              <a:t>Notes about Syllabus for 2025-26</a:t>
            </a:r>
          </a:p>
          <a:p>
            <a:pPr lvl="1">
              <a:spcBef>
                <a:spcPts val="1200"/>
              </a:spcBef>
            </a:pPr>
            <a:r>
              <a:rPr lang="en-US" sz="2100" dirty="0">
                <a:ea typeface="Roboto" panose="02000000000000000000" pitchFamily="2" charset="0"/>
              </a:rPr>
              <a:t>Must include a course policy on AI Tools </a:t>
            </a:r>
          </a:p>
          <a:p>
            <a:pPr lvl="1">
              <a:spcBef>
                <a:spcPts val="1200"/>
              </a:spcBef>
            </a:pPr>
            <a:r>
              <a:rPr lang="en-US" sz="2100" dirty="0">
                <a:ea typeface="Roboto" panose="02000000000000000000" pitchFamily="2" charset="0"/>
              </a:rPr>
              <a:t>Instructor should offer to meet with students early in the semester to discuss academic accommodations and religious/holy day absence requests</a:t>
            </a:r>
          </a:p>
          <a:p>
            <a:pPr lvl="1">
              <a:spcBef>
                <a:spcPts val="1200"/>
              </a:spcBef>
            </a:pPr>
            <a:r>
              <a:rPr lang="en-US" sz="2100" dirty="0">
                <a:ea typeface="Roboto" panose="02000000000000000000" pitchFamily="2" charset="0"/>
              </a:rPr>
              <a:t>Make sure to provide final exam duration (60, 80 or 120 min) if the course is going to offer a final exam (not required)</a:t>
            </a:r>
          </a:p>
          <a:p>
            <a:pPr marL="0" indent="0">
              <a:buNone/>
            </a:pPr>
            <a:endParaRPr lang="en-US" sz="2400" dirty="0">
              <a:latin typeface="Roboto" panose="02000000000000000000" pitchFamily="2" charset="0"/>
              <a:ea typeface="Roboto" panose="02000000000000000000" pitchFamily="2" charset="0"/>
            </a:endParaRPr>
          </a:p>
        </p:txBody>
      </p:sp>
      <p:sp>
        <p:nvSpPr>
          <p:cNvPr id="5" name="Footer Placeholder 3">
            <a:extLst>
              <a:ext uri="{FF2B5EF4-FFF2-40B4-BE49-F238E27FC236}">
                <a16:creationId xmlns:a16="http://schemas.microsoft.com/office/drawing/2014/main" id="{06064D33-3926-C1BB-6CD2-3498B26ADFD5}"/>
              </a:ext>
            </a:extLst>
          </p:cNvPr>
          <p:cNvSpPr>
            <a:spLocks noGrp="1"/>
          </p:cNvSpPr>
          <p:nvPr>
            <p:ph type="ftr" sz="quarter" idx="3"/>
          </p:nvPr>
        </p:nvSpPr>
        <p:spPr>
          <a:xfrm>
            <a:off x="2126974" y="6441193"/>
            <a:ext cx="6276046" cy="365125"/>
          </a:xfrm>
        </p:spPr>
        <p:txBody>
          <a:bodyPr/>
          <a:lstStyle/>
          <a:p>
            <a:r>
              <a:rPr lang="en-US" dirty="0"/>
              <a:t>College of Liberal Arts and Sciences</a:t>
            </a:r>
          </a:p>
        </p:txBody>
      </p:sp>
      <p:pic>
        <p:nvPicPr>
          <p:cNvPr id="6" name="Picture 5" descr="A yellow and black logo&#10;&#10;AI-generated content may be incorrect.">
            <a:extLst>
              <a:ext uri="{FF2B5EF4-FFF2-40B4-BE49-F238E27FC236}">
                <a16:creationId xmlns:a16="http://schemas.microsoft.com/office/drawing/2014/main" id="{B1562EC9-750B-CC2E-9E8F-75A354A21CFB}"/>
              </a:ext>
            </a:extLst>
          </p:cNvPr>
          <p:cNvPicPr>
            <a:picLocks noChangeAspect="1"/>
          </p:cNvPicPr>
          <p:nvPr/>
        </p:nvPicPr>
        <p:blipFill>
          <a:blip r:embed="rId3"/>
          <a:stretch>
            <a:fillRect/>
          </a:stretch>
        </p:blipFill>
        <p:spPr>
          <a:xfrm>
            <a:off x="6759519" y="2325264"/>
            <a:ext cx="1968228" cy="1968228"/>
          </a:xfrm>
          <a:prstGeom prst="rect">
            <a:avLst/>
          </a:prstGeom>
        </p:spPr>
      </p:pic>
      <p:pic>
        <p:nvPicPr>
          <p:cNvPr id="7" name="Picture 6" descr="A yellow and black background&#10;&#10;AI-generated content may be incorrect.">
            <a:extLst>
              <a:ext uri="{FF2B5EF4-FFF2-40B4-BE49-F238E27FC236}">
                <a16:creationId xmlns:a16="http://schemas.microsoft.com/office/drawing/2014/main" id="{28E8BCB9-AF7F-4FB5-875B-DD097CD0FDBB}"/>
              </a:ext>
            </a:extLst>
          </p:cNvPr>
          <p:cNvPicPr>
            <a:picLocks noChangeAspect="1"/>
          </p:cNvPicPr>
          <p:nvPr/>
        </p:nvPicPr>
        <p:blipFill>
          <a:blip r:embed="rId4"/>
          <a:stretch>
            <a:fillRect/>
          </a:stretch>
        </p:blipFill>
        <p:spPr>
          <a:xfrm>
            <a:off x="6759519" y="134151"/>
            <a:ext cx="2191113" cy="2191113"/>
          </a:xfrm>
          <a:prstGeom prst="rect">
            <a:avLst/>
          </a:prstGeom>
        </p:spPr>
      </p:pic>
    </p:spTree>
    <p:extLst>
      <p:ext uri="{BB962C8B-B14F-4D97-AF65-F5344CB8AC3E}">
        <p14:creationId xmlns:p14="http://schemas.microsoft.com/office/powerpoint/2010/main" val="4143479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73A94-1B31-49FC-8BDA-67AC188840B0}"/>
              </a:ext>
            </a:extLst>
          </p:cNvPr>
          <p:cNvSpPr>
            <a:spLocks noGrp="1"/>
          </p:cNvSpPr>
          <p:nvPr>
            <p:ph type="title"/>
          </p:nvPr>
        </p:nvSpPr>
        <p:spPr/>
        <p:txBody>
          <a:bodyPr/>
          <a:lstStyle/>
          <a:p>
            <a:r>
              <a:rPr lang="en-US" dirty="0"/>
              <a:t>ICON Introduction</a:t>
            </a:r>
          </a:p>
        </p:txBody>
      </p:sp>
      <p:sp>
        <p:nvSpPr>
          <p:cNvPr id="3" name="Content Placeholder 2">
            <a:extLst>
              <a:ext uri="{FF2B5EF4-FFF2-40B4-BE49-F238E27FC236}">
                <a16:creationId xmlns:a16="http://schemas.microsoft.com/office/drawing/2014/main" id="{619AD633-31A0-0AF8-B9C9-82A19578CE05}"/>
              </a:ext>
            </a:extLst>
          </p:cNvPr>
          <p:cNvSpPr>
            <a:spLocks noGrp="1"/>
          </p:cNvSpPr>
          <p:nvPr>
            <p:ph idx="1"/>
          </p:nvPr>
        </p:nvSpPr>
        <p:spPr>
          <a:xfrm>
            <a:off x="579702" y="1896862"/>
            <a:ext cx="8116525" cy="4772038"/>
          </a:xfrm>
        </p:spPr>
        <p:txBody>
          <a:bodyPr>
            <a:normAutofit/>
          </a:bodyPr>
          <a:lstStyle/>
          <a:p>
            <a:pPr algn="l"/>
            <a:r>
              <a:rPr lang="en-US" sz="1800" b="1" i="0" dirty="0">
                <a:effectLst/>
                <a:ea typeface="Roboto" panose="02000000000000000000" pitchFamily="2" charset="0"/>
                <a:hlinkClick r:id="rId2"/>
              </a:rPr>
              <a:t>ICON (Iowa Courses Online) is the Learning Management System at the University of Iowa</a:t>
            </a:r>
            <a:r>
              <a:rPr lang="en-US" sz="1800" b="1" i="0" dirty="0">
                <a:effectLst/>
                <a:ea typeface="Roboto" panose="02000000000000000000" pitchFamily="2" charset="0"/>
              </a:rPr>
              <a:t> </a:t>
            </a:r>
            <a:r>
              <a:rPr lang="en-US" sz="1800" b="0" i="0" dirty="0">
                <a:effectLst/>
                <a:ea typeface="Roboto" panose="02000000000000000000" pitchFamily="2" charset="0"/>
              </a:rPr>
              <a:t>and is primarily powered by Canvas. </a:t>
            </a:r>
          </a:p>
          <a:p>
            <a:pPr algn="l"/>
            <a:r>
              <a:rPr lang="en-US" sz="1800" b="0" i="0" dirty="0">
                <a:effectLst/>
                <a:ea typeface="Roboto" panose="02000000000000000000" pitchFamily="2" charset="0"/>
              </a:rPr>
              <a:t>With ICON, instructors can create, edit, and deliver online learning resources for their courses.  </a:t>
            </a:r>
          </a:p>
          <a:p>
            <a:r>
              <a:rPr lang="en-US" sz="1800" b="0" i="0" dirty="0">
                <a:effectLst/>
                <a:ea typeface="Roboto" panose="02000000000000000000" pitchFamily="2" charset="0"/>
              </a:rPr>
              <a:t>Instructors must use ICON to record and share student grades.</a:t>
            </a:r>
          </a:p>
          <a:p>
            <a:r>
              <a:rPr lang="en-US" sz="1800" dirty="0">
                <a:ea typeface="Roboto" panose="02000000000000000000" pitchFamily="2" charset="0"/>
              </a:rPr>
              <a:t>Only registered students should have access to your course’s ICON site; students will be automatically added and dropped each night into the ICON site through MAUI – do not add students to the ICON site yourself! </a:t>
            </a:r>
            <a:endParaRPr lang="en-US" sz="1800" dirty="0"/>
          </a:p>
          <a:p>
            <a:r>
              <a:rPr lang="en-US" sz="1800" dirty="0">
                <a:highlight>
                  <a:srgbClr val="FFFF00"/>
                </a:highlight>
              </a:rPr>
              <a:t>The </a:t>
            </a:r>
            <a:r>
              <a:rPr lang="en-US" sz="1800" dirty="0">
                <a:highlight>
                  <a:srgbClr val="FFFF00"/>
                </a:highlight>
                <a:hlinkClick r:id="rId3"/>
              </a:rPr>
              <a:t>ICON course template </a:t>
            </a:r>
            <a:r>
              <a:rPr lang="en-US" sz="1800" dirty="0">
                <a:highlight>
                  <a:srgbClr val="FFFF00"/>
                </a:highlight>
              </a:rPr>
              <a:t>was built to assist instructors in producing accessible courses that meet student needs. Please use this template when you first set up your course in ICON!</a:t>
            </a:r>
            <a:endParaRPr lang="en-US" sz="1800" dirty="0">
              <a:solidFill>
                <a:srgbClr val="313131"/>
              </a:solidFill>
              <a:highlight>
                <a:srgbClr val="FFFF00"/>
              </a:highlight>
              <a:ea typeface="Roboto" panose="02000000000000000000" pitchFamily="2" charset="0"/>
            </a:endParaRPr>
          </a:p>
          <a:p>
            <a:r>
              <a:rPr lang="en-US" sz="1800" dirty="0">
                <a:solidFill>
                  <a:srgbClr val="313131"/>
                </a:solidFill>
                <a:highlight>
                  <a:srgbClr val="FFFF00"/>
                </a:highlight>
                <a:ea typeface="Roboto" panose="02000000000000000000" pitchFamily="2" charset="0"/>
                <a:hlinkClick r:id="rId4"/>
              </a:rPr>
              <a:t>Getting started with ICON</a:t>
            </a:r>
            <a:r>
              <a:rPr lang="en-US" sz="1800" dirty="0">
                <a:solidFill>
                  <a:srgbClr val="313131"/>
                </a:solidFill>
                <a:highlight>
                  <a:srgbClr val="FFFF00"/>
                </a:highlight>
                <a:ea typeface="Roboto" panose="02000000000000000000" pitchFamily="2" charset="0"/>
              </a:rPr>
              <a:t> – a guide for new instructors</a:t>
            </a:r>
          </a:p>
          <a:p>
            <a:pPr marL="0" indent="0">
              <a:buNone/>
            </a:pPr>
            <a:endParaRPr lang="en-US" sz="1600" dirty="0">
              <a:solidFill>
                <a:srgbClr val="313131"/>
              </a:solidFill>
              <a:ea typeface="Roboto" panose="02000000000000000000" pitchFamily="2" charset="0"/>
            </a:endParaRPr>
          </a:p>
          <a:p>
            <a:endParaRPr lang="en-US" sz="1600" dirty="0">
              <a:solidFill>
                <a:srgbClr val="313131"/>
              </a:solidFill>
              <a:ea typeface="Roboto" panose="02000000000000000000" pitchFamily="2" charset="0"/>
            </a:endParaRPr>
          </a:p>
          <a:p>
            <a:pPr marL="0" indent="0">
              <a:buNone/>
            </a:pPr>
            <a:endParaRPr lang="en-US" sz="1600" dirty="0">
              <a:ea typeface="Roboto" panose="02000000000000000000" pitchFamily="2" charset="0"/>
            </a:endParaRPr>
          </a:p>
          <a:p>
            <a:pPr marL="0" indent="0">
              <a:buNone/>
            </a:pPr>
            <a:endParaRPr lang="en-US" sz="1600" dirty="0">
              <a:ea typeface="Roboto" panose="02000000000000000000" pitchFamily="2" charset="0"/>
            </a:endParaRPr>
          </a:p>
        </p:txBody>
      </p:sp>
      <p:sp>
        <p:nvSpPr>
          <p:cNvPr id="5" name="Footer Placeholder 3">
            <a:extLst>
              <a:ext uri="{FF2B5EF4-FFF2-40B4-BE49-F238E27FC236}">
                <a16:creationId xmlns:a16="http://schemas.microsoft.com/office/drawing/2014/main" id="{780DB25B-9F9E-B522-C4C1-4F2B397E946F}"/>
              </a:ext>
            </a:extLst>
          </p:cNvPr>
          <p:cNvSpPr>
            <a:spLocks noGrp="1"/>
          </p:cNvSpPr>
          <p:nvPr>
            <p:ph type="ftr" sz="quarter" idx="3"/>
          </p:nvPr>
        </p:nvSpPr>
        <p:spPr>
          <a:xfrm>
            <a:off x="2126974" y="6441193"/>
            <a:ext cx="6276046" cy="365125"/>
          </a:xfrm>
        </p:spPr>
        <p:txBody>
          <a:bodyPr/>
          <a:lstStyle/>
          <a:p>
            <a:r>
              <a:rPr lang="en-US" dirty="0"/>
              <a:t>College of Liberal Arts and Sciences</a:t>
            </a:r>
          </a:p>
        </p:txBody>
      </p:sp>
      <p:pic>
        <p:nvPicPr>
          <p:cNvPr id="4" name="Picture 3" descr="A yellow building with columns and a tower&#10;&#10;AI-generated content may be incorrect.">
            <a:extLst>
              <a:ext uri="{FF2B5EF4-FFF2-40B4-BE49-F238E27FC236}">
                <a16:creationId xmlns:a16="http://schemas.microsoft.com/office/drawing/2014/main" id="{7FCBAC8B-A4F9-DCCB-D950-B81B08CF35EB}"/>
              </a:ext>
            </a:extLst>
          </p:cNvPr>
          <p:cNvPicPr>
            <a:picLocks noChangeAspect="1"/>
          </p:cNvPicPr>
          <p:nvPr/>
        </p:nvPicPr>
        <p:blipFill>
          <a:blip r:embed="rId5"/>
          <a:stretch>
            <a:fillRect/>
          </a:stretch>
        </p:blipFill>
        <p:spPr>
          <a:xfrm>
            <a:off x="5779171" y="0"/>
            <a:ext cx="1686646" cy="1686646"/>
          </a:xfrm>
          <a:prstGeom prst="rect">
            <a:avLst/>
          </a:prstGeom>
        </p:spPr>
      </p:pic>
      <p:pic>
        <p:nvPicPr>
          <p:cNvPr id="6" name="Picture 5" descr="A yellow and black object&#10;&#10;AI-generated content may be incorrect.">
            <a:extLst>
              <a:ext uri="{FF2B5EF4-FFF2-40B4-BE49-F238E27FC236}">
                <a16:creationId xmlns:a16="http://schemas.microsoft.com/office/drawing/2014/main" id="{D7A5CF4D-855F-95F3-8BB1-ECE75E728F5E}"/>
              </a:ext>
            </a:extLst>
          </p:cNvPr>
          <p:cNvPicPr>
            <a:picLocks noChangeAspect="1"/>
          </p:cNvPicPr>
          <p:nvPr/>
        </p:nvPicPr>
        <p:blipFill>
          <a:blip r:embed="rId6"/>
          <a:stretch>
            <a:fillRect/>
          </a:stretch>
        </p:blipFill>
        <p:spPr>
          <a:xfrm>
            <a:off x="4637965" y="407961"/>
            <a:ext cx="1254063" cy="1254063"/>
          </a:xfrm>
          <a:prstGeom prst="rect">
            <a:avLst/>
          </a:prstGeom>
        </p:spPr>
      </p:pic>
      <p:pic>
        <p:nvPicPr>
          <p:cNvPr id="7" name="Picture 6" descr="A yellow and black picture&#10;&#10;AI-generated content may be incorrect.">
            <a:extLst>
              <a:ext uri="{FF2B5EF4-FFF2-40B4-BE49-F238E27FC236}">
                <a16:creationId xmlns:a16="http://schemas.microsoft.com/office/drawing/2014/main" id="{172300B9-2358-4F84-219D-4843E61AB391}"/>
              </a:ext>
            </a:extLst>
          </p:cNvPr>
          <p:cNvPicPr>
            <a:picLocks noChangeAspect="1"/>
          </p:cNvPicPr>
          <p:nvPr/>
        </p:nvPicPr>
        <p:blipFill>
          <a:blip r:embed="rId7"/>
          <a:stretch>
            <a:fillRect/>
          </a:stretch>
        </p:blipFill>
        <p:spPr>
          <a:xfrm>
            <a:off x="7378154" y="312039"/>
            <a:ext cx="1318073" cy="1318073"/>
          </a:xfrm>
          <a:prstGeom prst="rect">
            <a:avLst/>
          </a:prstGeom>
        </p:spPr>
      </p:pic>
    </p:spTree>
    <p:extLst>
      <p:ext uri="{BB962C8B-B14F-4D97-AF65-F5344CB8AC3E}">
        <p14:creationId xmlns:p14="http://schemas.microsoft.com/office/powerpoint/2010/main" val="555944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97077F-3832-C24E-8893-A9C8F891264E}"/>
              </a:ext>
            </a:extLst>
          </p:cNvPr>
          <p:cNvSpPr>
            <a:spLocks noGrp="1"/>
          </p:cNvSpPr>
          <p:nvPr>
            <p:ph type="title"/>
          </p:nvPr>
        </p:nvSpPr>
        <p:spPr>
          <a:xfrm>
            <a:off x="541175" y="494273"/>
            <a:ext cx="8306733" cy="869089"/>
          </a:xfrm>
        </p:spPr>
        <p:txBody>
          <a:bodyPr>
            <a:normAutofit/>
          </a:bodyPr>
          <a:lstStyle/>
          <a:p>
            <a:r>
              <a:rPr lang="en-US" dirty="0"/>
              <a:t>MAUI Introduction</a:t>
            </a:r>
          </a:p>
        </p:txBody>
      </p:sp>
      <p:sp>
        <p:nvSpPr>
          <p:cNvPr id="6" name="Content Placeholder 5">
            <a:extLst>
              <a:ext uri="{FF2B5EF4-FFF2-40B4-BE49-F238E27FC236}">
                <a16:creationId xmlns:a16="http://schemas.microsoft.com/office/drawing/2014/main" id="{9F1C2269-7783-41D4-9BD0-34296E006C20}"/>
              </a:ext>
            </a:extLst>
          </p:cNvPr>
          <p:cNvSpPr>
            <a:spLocks noGrp="1"/>
          </p:cNvSpPr>
          <p:nvPr>
            <p:ph idx="1"/>
          </p:nvPr>
        </p:nvSpPr>
        <p:spPr>
          <a:xfrm>
            <a:off x="426720" y="1471750"/>
            <a:ext cx="8421189" cy="3914500"/>
          </a:xfrm>
        </p:spPr>
        <p:txBody>
          <a:bodyPr>
            <a:noAutofit/>
          </a:bodyPr>
          <a:lstStyle/>
          <a:p>
            <a:r>
              <a:rPr lang="en-US" sz="2000" dirty="0">
                <a:latin typeface="+mj-lt"/>
                <a:ea typeface="Raleway" pitchFamily="2" charset="0"/>
                <a:cs typeface="Times New Roman" panose="02020603050405020304" pitchFamily="18" charset="0"/>
              </a:rPr>
              <a:t>Made At the University of Iowa (MAUI) is the </a:t>
            </a:r>
            <a:r>
              <a:rPr lang="en-US" sz="2000" b="1" dirty="0">
                <a:latin typeface="+mj-lt"/>
                <a:ea typeface="Raleway" pitchFamily="2" charset="0"/>
                <a:cs typeface="Times New Roman" panose="02020603050405020304" pitchFamily="18" charset="0"/>
              </a:rPr>
              <a:t>official UI student information system</a:t>
            </a:r>
            <a:r>
              <a:rPr lang="en-US" sz="2000" dirty="0">
                <a:latin typeface="+mj-lt"/>
                <a:ea typeface="Raleway" pitchFamily="2" charset="0"/>
                <a:cs typeface="Times New Roman" panose="02020603050405020304" pitchFamily="18" charset="0"/>
              </a:rPr>
              <a:t>.</a:t>
            </a:r>
            <a:endParaRPr lang="en-US" sz="2000" dirty="0">
              <a:effectLst/>
              <a:latin typeface="+mj-lt"/>
              <a:ea typeface="Raleway" pitchFamily="2" charset="0"/>
              <a:cs typeface="Times New Roman" panose="02020603050405020304" pitchFamily="18" charset="0"/>
            </a:endParaRPr>
          </a:p>
          <a:p>
            <a:pPr algn="l"/>
            <a:r>
              <a:rPr lang="en-US" sz="2000" b="0" i="0" dirty="0">
                <a:solidFill>
                  <a:srgbClr val="151515"/>
                </a:solidFill>
                <a:effectLst/>
                <a:latin typeface="+mj-lt"/>
              </a:rPr>
              <a:t>My Courses:  A MAUI page displays course(s) for which the user is assigned as an instructor, course supervisor, or team teacher. </a:t>
            </a:r>
            <a:r>
              <a:rPr lang="en-US" sz="2000" b="1" i="0" dirty="0">
                <a:solidFill>
                  <a:srgbClr val="151515"/>
                </a:solidFill>
                <a:effectLst/>
                <a:latin typeface="+mj-lt"/>
              </a:rPr>
              <a:t>The page also includes links to view class lists, report attendance &amp; grades, and grant special permission. </a:t>
            </a:r>
          </a:p>
          <a:p>
            <a:pPr algn="l"/>
            <a:r>
              <a:rPr lang="en-US" sz="2000" b="1" i="0" dirty="0">
                <a:solidFill>
                  <a:srgbClr val="151515"/>
                </a:solidFill>
                <a:effectLst/>
                <a:latin typeface="+mj-lt"/>
              </a:rPr>
              <a:t>Instructor must manage the following lists in MAUI</a:t>
            </a:r>
          </a:p>
          <a:p>
            <a:pPr lvl="1"/>
            <a:r>
              <a:rPr lang="en-US" sz="2000" b="0" i="0" u="sng" dirty="0">
                <a:solidFill>
                  <a:srgbClr val="00558C"/>
                </a:solidFill>
                <a:effectLst/>
                <a:latin typeface="+mj-lt"/>
                <a:hlinkClick r:id="rId2"/>
              </a:rPr>
              <a:t>Class List</a:t>
            </a:r>
            <a:endParaRPr lang="en-US" sz="2000" b="0" i="0" dirty="0">
              <a:solidFill>
                <a:srgbClr val="151515"/>
              </a:solidFill>
              <a:effectLst/>
              <a:latin typeface="+mj-lt"/>
            </a:endParaRPr>
          </a:p>
          <a:p>
            <a:pPr lvl="1"/>
            <a:r>
              <a:rPr lang="en-US" sz="2000" b="0" i="0" u="sng" dirty="0">
                <a:solidFill>
                  <a:srgbClr val="00558C"/>
                </a:solidFill>
                <a:effectLst/>
                <a:latin typeface="+mj-lt"/>
                <a:hlinkClick r:id="rId3" tooltip="Attend List"/>
              </a:rPr>
              <a:t>Attend</a:t>
            </a:r>
            <a:r>
              <a:rPr lang="en-US" sz="2000" b="0" i="0" u="sng" dirty="0">
                <a:solidFill>
                  <a:srgbClr val="00558C"/>
                </a:solidFill>
                <a:effectLst/>
                <a:latin typeface="+mj-lt"/>
                <a:hlinkClick r:id="rId3"/>
              </a:rPr>
              <a:t> List</a:t>
            </a:r>
            <a:endParaRPr lang="en-US" sz="2000" b="0" i="0" dirty="0">
              <a:solidFill>
                <a:srgbClr val="151515"/>
              </a:solidFill>
              <a:effectLst/>
              <a:latin typeface="+mj-lt"/>
            </a:endParaRPr>
          </a:p>
          <a:p>
            <a:pPr lvl="1"/>
            <a:r>
              <a:rPr lang="en-US" sz="2000" b="0" i="0" u="sng" dirty="0">
                <a:solidFill>
                  <a:srgbClr val="00558C"/>
                </a:solidFill>
                <a:effectLst/>
                <a:latin typeface="+mj-lt"/>
                <a:hlinkClick r:id="rId4"/>
              </a:rPr>
              <a:t>Midterm List</a:t>
            </a:r>
            <a:endParaRPr lang="en-US" sz="2000" b="0" i="0" dirty="0">
              <a:solidFill>
                <a:srgbClr val="151515"/>
              </a:solidFill>
              <a:effectLst/>
              <a:latin typeface="+mj-lt"/>
            </a:endParaRPr>
          </a:p>
          <a:p>
            <a:pPr lvl="1"/>
            <a:r>
              <a:rPr lang="en-US" sz="2000" b="0" i="0" u="sng" dirty="0">
                <a:solidFill>
                  <a:srgbClr val="00558C"/>
                </a:solidFill>
                <a:effectLst/>
                <a:latin typeface="+mj-lt"/>
                <a:hlinkClick r:id="rId5"/>
              </a:rPr>
              <a:t>Final List</a:t>
            </a:r>
            <a:endParaRPr lang="en-US" sz="2000" b="0" i="0" dirty="0">
              <a:solidFill>
                <a:srgbClr val="151515"/>
              </a:solidFill>
              <a:effectLst/>
              <a:latin typeface="+mj-lt"/>
            </a:endParaRPr>
          </a:p>
          <a:p>
            <a:pPr marL="0" indent="0" algn="ctr">
              <a:buNone/>
            </a:pPr>
            <a:r>
              <a:rPr lang="en-US" sz="2000" dirty="0">
                <a:effectLst/>
                <a:latin typeface="+mj-lt"/>
                <a:ea typeface="Raleway" pitchFamily="2" charset="0"/>
                <a:cs typeface="Times New Roman" panose="02020603050405020304" pitchFamily="18" charset="0"/>
                <a:hlinkClick r:id="rId6"/>
              </a:rPr>
              <a:t>www.maui.uiowa.edu</a:t>
            </a:r>
            <a:r>
              <a:rPr lang="en-US" sz="2000" dirty="0">
                <a:effectLst/>
                <a:latin typeface="+mj-lt"/>
                <a:ea typeface="Raleway" pitchFamily="2" charset="0"/>
                <a:cs typeface="Times New Roman" panose="02020603050405020304" pitchFamily="18" charset="0"/>
              </a:rPr>
              <a:t> </a:t>
            </a:r>
          </a:p>
          <a:p>
            <a:pPr marL="0" indent="0" algn="ctr">
              <a:buNone/>
            </a:pPr>
            <a:r>
              <a:rPr lang="en-US" sz="2000" dirty="0">
                <a:latin typeface="+mj-lt"/>
                <a:ea typeface="Raleway" pitchFamily="2" charset="0"/>
                <a:cs typeface="Times New Roman" panose="02020603050405020304" pitchFamily="18" charset="0"/>
              </a:rPr>
              <a:t>Support: </a:t>
            </a:r>
            <a:r>
              <a:rPr lang="en-US" sz="2000" dirty="0">
                <a:latin typeface="+mj-lt"/>
                <a:ea typeface="Raleway" pitchFamily="2" charset="0"/>
                <a:cs typeface="Times New Roman" panose="02020603050405020304" pitchFamily="18" charset="0"/>
                <a:hlinkClick r:id="rId7"/>
              </a:rPr>
              <a:t>https://help.maui.uiowa.edu/facultyinstructor-maui-guides</a:t>
            </a:r>
            <a:r>
              <a:rPr lang="en-US" sz="2000" dirty="0">
                <a:latin typeface="+mj-lt"/>
                <a:ea typeface="Raleway" pitchFamily="2" charset="0"/>
                <a:cs typeface="Times New Roman" panose="02020603050405020304" pitchFamily="18" charset="0"/>
              </a:rPr>
              <a:t> </a:t>
            </a:r>
            <a:endParaRPr lang="en-US" sz="2000" dirty="0">
              <a:effectLst/>
              <a:latin typeface="+mj-lt"/>
              <a:ea typeface="Raleway" pitchFamily="2" charset="0"/>
              <a:cs typeface="Times New Roman" panose="02020603050405020304" pitchFamily="18" charset="0"/>
            </a:endParaRPr>
          </a:p>
          <a:p>
            <a:endParaRPr lang="en-US" sz="1600" dirty="0">
              <a:latin typeface="+mj-lt"/>
            </a:endParaRPr>
          </a:p>
        </p:txBody>
      </p:sp>
      <p:sp>
        <p:nvSpPr>
          <p:cNvPr id="3" name="Footer Placeholder 3">
            <a:extLst>
              <a:ext uri="{FF2B5EF4-FFF2-40B4-BE49-F238E27FC236}">
                <a16:creationId xmlns:a16="http://schemas.microsoft.com/office/drawing/2014/main" id="{E493790A-3E1E-F74D-5FAD-3611E7D5F3CF}"/>
              </a:ext>
            </a:extLst>
          </p:cNvPr>
          <p:cNvSpPr>
            <a:spLocks noGrp="1"/>
          </p:cNvSpPr>
          <p:nvPr>
            <p:ph type="ftr" sz="quarter" idx="3"/>
          </p:nvPr>
        </p:nvSpPr>
        <p:spPr>
          <a:xfrm>
            <a:off x="2126974" y="6441193"/>
            <a:ext cx="6276046" cy="365125"/>
          </a:xfrm>
        </p:spPr>
        <p:txBody>
          <a:bodyPr/>
          <a:lstStyle/>
          <a:p>
            <a:r>
              <a:rPr lang="en-US" dirty="0"/>
              <a:t>College of Liberal Arts and Sciences</a:t>
            </a:r>
          </a:p>
        </p:txBody>
      </p:sp>
      <p:pic>
        <p:nvPicPr>
          <p:cNvPr id="2" name="Picture 1" descr="A yellow and black picture of a person wearing a graduation cap&#10;&#10;AI-generated content may be incorrect.">
            <a:extLst>
              <a:ext uri="{FF2B5EF4-FFF2-40B4-BE49-F238E27FC236}">
                <a16:creationId xmlns:a16="http://schemas.microsoft.com/office/drawing/2014/main" id="{B3B74805-E9A5-5FE1-AA5C-0F6449328AA6}"/>
              </a:ext>
            </a:extLst>
          </p:cNvPr>
          <p:cNvPicPr>
            <a:picLocks noChangeAspect="1"/>
          </p:cNvPicPr>
          <p:nvPr/>
        </p:nvPicPr>
        <p:blipFill>
          <a:blip r:embed="rId8"/>
          <a:stretch>
            <a:fillRect/>
          </a:stretch>
        </p:blipFill>
        <p:spPr>
          <a:xfrm>
            <a:off x="6838360" y="258968"/>
            <a:ext cx="1339698" cy="1339698"/>
          </a:xfrm>
          <a:prstGeom prst="rect">
            <a:avLst/>
          </a:prstGeom>
        </p:spPr>
      </p:pic>
      <p:pic>
        <p:nvPicPr>
          <p:cNvPr id="4" name="Picture 3" descr="A yellow and black picture of a person wearing a graduation cap&#10;&#10;AI-generated content may be incorrect.">
            <a:extLst>
              <a:ext uri="{FF2B5EF4-FFF2-40B4-BE49-F238E27FC236}">
                <a16:creationId xmlns:a16="http://schemas.microsoft.com/office/drawing/2014/main" id="{F8884E39-53F3-A614-3D59-80CAB4D41C27}"/>
              </a:ext>
            </a:extLst>
          </p:cNvPr>
          <p:cNvPicPr>
            <a:picLocks noChangeAspect="1"/>
          </p:cNvPicPr>
          <p:nvPr/>
        </p:nvPicPr>
        <p:blipFill>
          <a:blip r:embed="rId8"/>
          <a:stretch>
            <a:fillRect/>
          </a:stretch>
        </p:blipFill>
        <p:spPr>
          <a:xfrm>
            <a:off x="6168510" y="266699"/>
            <a:ext cx="1339698" cy="1339698"/>
          </a:xfrm>
          <a:prstGeom prst="rect">
            <a:avLst/>
          </a:prstGeom>
        </p:spPr>
      </p:pic>
      <p:pic>
        <p:nvPicPr>
          <p:cNvPr id="7" name="Picture 6" descr="A yellow and black picture of a person wearing a graduation cap&#10;&#10;AI-generated content may be incorrect.">
            <a:extLst>
              <a:ext uri="{FF2B5EF4-FFF2-40B4-BE49-F238E27FC236}">
                <a16:creationId xmlns:a16="http://schemas.microsoft.com/office/drawing/2014/main" id="{ACBEE4CB-B96F-06B1-F009-C63F2B4997BA}"/>
              </a:ext>
            </a:extLst>
          </p:cNvPr>
          <p:cNvPicPr>
            <a:picLocks noChangeAspect="1"/>
          </p:cNvPicPr>
          <p:nvPr/>
        </p:nvPicPr>
        <p:blipFill>
          <a:blip r:embed="rId8"/>
          <a:stretch>
            <a:fillRect/>
          </a:stretch>
        </p:blipFill>
        <p:spPr>
          <a:xfrm>
            <a:off x="7508210" y="274430"/>
            <a:ext cx="1339698" cy="1339698"/>
          </a:xfrm>
          <a:prstGeom prst="rect">
            <a:avLst/>
          </a:prstGeom>
        </p:spPr>
      </p:pic>
    </p:spTree>
    <p:extLst>
      <p:ext uri="{BB962C8B-B14F-4D97-AF65-F5344CB8AC3E}">
        <p14:creationId xmlns:p14="http://schemas.microsoft.com/office/powerpoint/2010/main" val="4258423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B331-7EB7-0C14-5AF5-398708C0AFA7}"/>
              </a:ext>
            </a:extLst>
          </p:cNvPr>
          <p:cNvSpPr>
            <a:spLocks noGrp="1"/>
          </p:cNvSpPr>
          <p:nvPr>
            <p:ph type="ctrTitle"/>
          </p:nvPr>
        </p:nvSpPr>
        <p:spPr/>
        <p:txBody>
          <a:bodyPr>
            <a:normAutofit fontScale="90000"/>
          </a:bodyPr>
          <a:lstStyle/>
          <a:p>
            <a:r>
              <a:rPr lang="en-US" dirty="0"/>
              <a:t>CLAS Undergraduate Teaching Policies + Procedures</a:t>
            </a:r>
          </a:p>
        </p:txBody>
      </p:sp>
      <p:sp>
        <p:nvSpPr>
          <p:cNvPr id="3" name="Subtitle 2">
            <a:extLst>
              <a:ext uri="{FF2B5EF4-FFF2-40B4-BE49-F238E27FC236}">
                <a16:creationId xmlns:a16="http://schemas.microsoft.com/office/drawing/2014/main" id="{936FB0A4-AB3C-482E-F1A2-907B869FAC3A}"/>
              </a:ext>
            </a:extLst>
          </p:cNvPr>
          <p:cNvSpPr>
            <a:spLocks noGrp="1"/>
          </p:cNvSpPr>
          <p:nvPr>
            <p:ph type="subTitle" idx="1"/>
          </p:nvPr>
        </p:nvSpPr>
        <p:spPr>
          <a:xfrm>
            <a:off x="628649" y="4728803"/>
            <a:ext cx="7979323" cy="1335666"/>
          </a:xfrm>
        </p:spPr>
        <p:txBody>
          <a:bodyPr>
            <a:normAutofit/>
          </a:bodyPr>
          <a:lstStyle/>
          <a:p>
            <a:r>
              <a:rPr lang="en-US" sz="2000" dirty="0"/>
              <a:t>For full details see: </a:t>
            </a:r>
            <a:r>
              <a:rPr lang="en-US" sz="2000" dirty="0">
                <a:hlinkClick r:id="rId3"/>
              </a:rPr>
              <a:t>https://resource.clas.uiowa.edu/undergraduate-teaching-policies-and-procedures</a:t>
            </a:r>
            <a:endParaRPr lang="en-US" sz="2000" dirty="0"/>
          </a:p>
          <a:p>
            <a:endParaRPr lang="en-US" sz="2000" dirty="0"/>
          </a:p>
        </p:txBody>
      </p:sp>
    </p:spTree>
    <p:extLst>
      <p:ext uri="{BB962C8B-B14F-4D97-AF65-F5344CB8AC3E}">
        <p14:creationId xmlns:p14="http://schemas.microsoft.com/office/powerpoint/2010/main" val="3166906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53573-0988-9F7B-12C8-6CFBBA4A1CA3}"/>
              </a:ext>
            </a:extLst>
          </p:cNvPr>
          <p:cNvSpPr>
            <a:spLocks noGrp="1"/>
          </p:cNvSpPr>
          <p:nvPr>
            <p:ph type="title"/>
          </p:nvPr>
        </p:nvSpPr>
        <p:spPr>
          <a:xfrm>
            <a:off x="2320247" y="515294"/>
            <a:ext cx="6224663" cy="851051"/>
          </a:xfrm>
        </p:spPr>
        <p:txBody>
          <a:bodyPr>
            <a:normAutofit fontScale="90000"/>
          </a:bodyPr>
          <a:lstStyle/>
          <a:p>
            <a:r>
              <a:rPr lang="en-US" sz="2800" dirty="0"/>
              <a:t>Instructional Policies: Attendance and Modality </a:t>
            </a:r>
          </a:p>
        </p:txBody>
      </p:sp>
      <p:sp>
        <p:nvSpPr>
          <p:cNvPr id="3" name="Content Placeholder 2">
            <a:extLst>
              <a:ext uri="{FF2B5EF4-FFF2-40B4-BE49-F238E27FC236}">
                <a16:creationId xmlns:a16="http://schemas.microsoft.com/office/drawing/2014/main" id="{F75F5008-E16C-C8A5-D011-8C386FC89C32}"/>
              </a:ext>
            </a:extLst>
          </p:cNvPr>
          <p:cNvSpPr>
            <a:spLocks noGrp="1"/>
          </p:cNvSpPr>
          <p:nvPr>
            <p:ph idx="1"/>
          </p:nvPr>
        </p:nvSpPr>
        <p:spPr>
          <a:xfrm>
            <a:off x="508766" y="2088683"/>
            <a:ext cx="8126467" cy="4505055"/>
          </a:xfrm>
        </p:spPr>
        <p:txBody>
          <a:bodyPr>
            <a:normAutofit fontScale="70000" lnSpcReduction="20000"/>
          </a:bodyPr>
          <a:lstStyle/>
          <a:p>
            <a:pPr>
              <a:buFont typeface="Arial" panose="020B0604020202020204" pitchFamily="34" charset="0"/>
              <a:buChar char="•"/>
            </a:pPr>
            <a:r>
              <a:rPr lang="en-US" sz="2900" dirty="0"/>
              <a:t>Attendance policies should be clearly described on the syllabus and discussed with students during class and throughout the semester as needed, but especially before the due dates of major assignments and before exams.</a:t>
            </a:r>
          </a:p>
          <a:p>
            <a:pPr marL="0" indent="0">
              <a:buNone/>
            </a:pPr>
            <a:endParaRPr lang="en-US" sz="2900" dirty="0"/>
          </a:p>
          <a:p>
            <a:pPr>
              <a:buFont typeface="Arial" panose="020B0604020202020204" pitchFamily="34" charset="0"/>
              <a:buChar char="•"/>
            </a:pPr>
            <a:r>
              <a:rPr lang="en-US" sz="2900" dirty="0"/>
              <a:t>It is the responsibility of each student to know the instructor's attendance and absence policy. Students with questions are encouraged to ask the instructor for clarification.</a:t>
            </a:r>
          </a:p>
          <a:p>
            <a:pPr marL="0" indent="0">
              <a:buNone/>
            </a:pPr>
            <a:endParaRPr lang="en-US" sz="2900" dirty="0"/>
          </a:p>
          <a:p>
            <a:pPr>
              <a:buFont typeface="Arial" panose="020B0604020202020204" pitchFamily="34" charset="0"/>
              <a:buChar char="•"/>
            </a:pPr>
            <a:r>
              <a:rPr lang="en-US" sz="2900" dirty="0"/>
              <a:t>Students must attend courses in the delivery mode listed in the MyUI course description (e.g., in-person, hybrid, online).</a:t>
            </a:r>
            <a:r>
              <a:rPr lang="en-US" sz="2900" b="1" dirty="0"/>
              <a:t> Instructors are not permitted to offer overall changes in course modality due to student requests. </a:t>
            </a:r>
            <a:r>
              <a:rPr lang="en-US" sz="2900" dirty="0"/>
              <a:t>Exceptions to the course delivery mode are not made for individual students.</a:t>
            </a:r>
          </a:p>
          <a:p>
            <a:pPr marL="342900" lvl="1" indent="0">
              <a:buNone/>
            </a:pPr>
            <a:endParaRPr lang="en-US" sz="1900" dirty="0">
              <a:ea typeface="Roboto" panose="02000000000000000000" pitchFamily="2" charset="0"/>
            </a:endParaRPr>
          </a:p>
          <a:p>
            <a:pPr lvl="1"/>
            <a:endParaRPr lang="en-US" sz="1200" dirty="0"/>
          </a:p>
        </p:txBody>
      </p:sp>
      <p:sp>
        <p:nvSpPr>
          <p:cNvPr id="4" name="Footer Placeholder 3">
            <a:extLst>
              <a:ext uri="{FF2B5EF4-FFF2-40B4-BE49-F238E27FC236}">
                <a16:creationId xmlns:a16="http://schemas.microsoft.com/office/drawing/2014/main" id="{BC3ED488-DACC-6D77-9AA4-25E0F8BAA8FA}"/>
              </a:ext>
            </a:extLst>
          </p:cNvPr>
          <p:cNvSpPr>
            <a:spLocks noGrp="1"/>
          </p:cNvSpPr>
          <p:nvPr>
            <p:ph type="ftr" sz="quarter" idx="3"/>
          </p:nvPr>
        </p:nvSpPr>
        <p:spPr/>
        <p:txBody>
          <a:bodyPr/>
          <a:lstStyle/>
          <a:p>
            <a:r>
              <a:rPr lang="en-US" dirty="0"/>
              <a:t>College of Liberal Arts and Sciences</a:t>
            </a:r>
          </a:p>
        </p:txBody>
      </p:sp>
      <p:pic>
        <p:nvPicPr>
          <p:cNvPr id="5" name="Picture 4" descr="A yellow and black background&#10;&#10;AI-generated content may be incorrect.">
            <a:extLst>
              <a:ext uri="{FF2B5EF4-FFF2-40B4-BE49-F238E27FC236}">
                <a16:creationId xmlns:a16="http://schemas.microsoft.com/office/drawing/2014/main" id="{C5FA0810-E301-1A64-B8D2-886E011E5E70}"/>
              </a:ext>
            </a:extLst>
          </p:cNvPr>
          <p:cNvPicPr>
            <a:picLocks noChangeAspect="1"/>
          </p:cNvPicPr>
          <p:nvPr/>
        </p:nvPicPr>
        <p:blipFill>
          <a:blip r:embed="rId3"/>
          <a:stretch>
            <a:fillRect/>
          </a:stretch>
        </p:blipFill>
        <p:spPr>
          <a:xfrm>
            <a:off x="260278" y="51682"/>
            <a:ext cx="2191113" cy="2191113"/>
          </a:xfrm>
          <a:prstGeom prst="rect">
            <a:avLst/>
          </a:prstGeom>
        </p:spPr>
      </p:pic>
    </p:spTree>
    <p:extLst>
      <p:ext uri="{BB962C8B-B14F-4D97-AF65-F5344CB8AC3E}">
        <p14:creationId xmlns:p14="http://schemas.microsoft.com/office/powerpoint/2010/main" val="2325800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ADB11-46F3-4ED2-7ED0-44EEDFFCF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F0C32F-D01A-6C86-F9A0-6C30A3F21994}"/>
              </a:ext>
            </a:extLst>
          </p:cNvPr>
          <p:cNvSpPr>
            <a:spLocks noGrp="1"/>
          </p:cNvSpPr>
          <p:nvPr>
            <p:ph type="title"/>
          </p:nvPr>
        </p:nvSpPr>
        <p:spPr>
          <a:xfrm>
            <a:off x="628649" y="592035"/>
            <a:ext cx="6224663" cy="851051"/>
          </a:xfrm>
        </p:spPr>
        <p:txBody>
          <a:bodyPr>
            <a:normAutofit fontScale="90000"/>
          </a:bodyPr>
          <a:lstStyle/>
          <a:p>
            <a:r>
              <a:rPr lang="en-US" sz="2800" dirty="0"/>
              <a:t>Instructional Policies: Grading and Exams </a:t>
            </a:r>
          </a:p>
        </p:txBody>
      </p:sp>
      <p:sp>
        <p:nvSpPr>
          <p:cNvPr id="3" name="Content Placeholder 2">
            <a:extLst>
              <a:ext uri="{FF2B5EF4-FFF2-40B4-BE49-F238E27FC236}">
                <a16:creationId xmlns:a16="http://schemas.microsoft.com/office/drawing/2014/main" id="{80F80FF5-E846-DCF2-C485-BCE27DFE8294}"/>
              </a:ext>
            </a:extLst>
          </p:cNvPr>
          <p:cNvSpPr>
            <a:spLocks noGrp="1"/>
          </p:cNvSpPr>
          <p:nvPr>
            <p:ph idx="1"/>
          </p:nvPr>
        </p:nvSpPr>
        <p:spPr>
          <a:xfrm>
            <a:off x="508766" y="1760910"/>
            <a:ext cx="8126467" cy="4505055"/>
          </a:xfrm>
        </p:spPr>
        <p:txBody>
          <a:bodyPr>
            <a:normAutofit lnSpcReduction="10000"/>
          </a:bodyPr>
          <a:lstStyle/>
          <a:p>
            <a:pPr marL="342900" lvl="1" indent="0">
              <a:buNone/>
            </a:pPr>
            <a:r>
              <a:rPr lang="en-US" sz="2000" b="1" dirty="0"/>
              <a:t>Missing Exams or Major Assignments/Assessments</a:t>
            </a:r>
          </a:p>
          <a:p>
            <a:pPr>
              <a:defRPr/>
            </a:pPr>
            <a:r>
              <a:rPr lang="en-US" sz="1800" dirty="0">
                <a:ea typeface="Roboto" panose="02000000000000000000" pitchFamily="2" charset="0"/>
                <a:hlinkClick r:id="rId3"/>
              </a:rPr>
              <a:t>University policy</a:t>
            </a:r>
            <a:r>
              <a:rPr lang="en-US" sz="1800" dirty="0">
                <a:ea typeface="Roboto" panose="02000000000000000000" pitchFamily="2" charset="0"/>
              </a:rPr>
              <a:t> requires that students be permitted to make up examinations missed because of illness, religious holy days, military service obligations, including service-related medical appointments, or unavoidable circumstances.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indent="0">
              <a:buNone/>
            </a:pPr>
            <a:endParaRPr lang="en-US" b="1" dirty="0"/>
          </a:p>
          <a:p>
            <a:pPr marL="0" indent="0">
              <a:buNone/>
            </a:pPr>
            <a:r>
              <a:rPr lang="en-US" sz="2000" b="1" dirty="0"/>
              <a:t>Grades and grading</a:t>
            </a:r>
          </a:p>
          <a:p>
            <a:r>
              <a:rPr lang="en-US" sz="1600" dirty="0"/>
              <a:t>TAs should discuss grading criteria and expectations with the course supervisor.</a:t>
            </a:r>
          </a:p>
          <a:p>
            <a:r>
              <a:rPr lang="en-US" sz="1600" dirty="0"/>
              <a:t>Instructors are obligated to evaluate each student's work fairly and without bias and to assign grades based on criteria that have been well defined for students. </a:t>
            </a:r>
          </a:p>
          <a:p>
            <a:r>
              <a:rPr lang="en-US" sz="1600" dirty="0"/>
              <a:t>The grading scheme should be described in the syllabus and reviewed with students throughout the course. </a:t>
            </a:r>
          </a:p>
          <a:p>
            <a:r>
              <a:rPr lang="en-US" sz="1600" dirty="0"/>
              <a:t>The college does not support grading schemes that use pre-determined quotas of students receiving each letter grade. Every student should have the opportunity to be successful.</a:t>
            </a:r>
          </a:p>
          <a:p>
            <a:pPr lvl="1"/>
            <a:endParaRPr lang="en-US" sz="1900" dirty="0">
              <a:ea typeface="Roboto" panose="02000000000000000000" pitchFamily="2" charset="0"/>
            </a:endParaRPr>
          </a:p>
        </p:txBody>
      </p:sp>
      <p:sp>
        <p:nvSpPr>
          <p:cNvPr id="4" name="Footer Placeholder 3">
            <a:extLst>
              <a:ext uri="{FF2B5EF4-FFF2-40B4-BE49-F238E27FC236}">
                <a16:creationId xmlns:a16="http://schemas.microsoft.com/office/drawing/2014/main" id="{499844A1-F47B-688F-3975-22215447B4E6}"/>
              </a:ext>
            </a:extLst>
          </p:cNvPr>
          <p:cNvSpPr>
            <a:spLocks noGrp="1"/>
          </p:cNvSpPr>
          <p:nvPr>
            <p:ph type="ftr" sz="quarter" idx="3"/>
          </p:nvPr>
        </p:nvSpPr>
        <p:spPr/>
        <p:txBody>
          <a:bodyPr/>
          <a:lstStyle/>
          <a:p>
            <a:r>
              <a:rPr lang="en-US" dirty="0"/>
              <a:t>College of Liberal Arts and Sciences</a:t>
            </a:r>
          </a:p>
        </p:txBody>
      </p:sp>
      <p:pic>
        <p:nvPicPr>
          <p:cNvPr id="6" name="Picture 5" descr="A yellow and black book shelf&#10;&#10;AI-generated content may be incorrect.">
            <a:extLst>
              <a:ext uri="{FF2B5EF4-FFF2-40B4-BE49-F238E27FC236}">
                <a16:creationId xmlns:a16="http://schemas.microsoft.com/office/drawing/2014/main" id="{8B7FDDA9-8FDA-6352-21CD-94381758206A}"/>
              </a:ext>
            </a:extLst>
          </p:cNvPr>
          <p:cNvPicPr>
            <a:picLocks noChangeAspect="1"/>
          </p:cNvPicPr>
          <p:nvPr/>
        </p:nvPicPr>
        <p:blipFill>
          <a:blip r:embed="rId4"/>
          <a:stretch>
            <a:fillRect/>
          </a:stretch>
        </p:blipFill>
        <p:spPr>
          <a:xfrm>
            <a:off x="6516414" y="-163573"/>
            <a:ext cx="2341011" cy="2341011"/>
          </a:xfrm>
          <a:prstGeom prst="rect">
            <a:avLst/>
          </a:prstGeom>
        </p:spPr>
      </p:pic>
    </p:spTree>
    <p:extLst>
      <p:ext uri="{BB962C8B-B14F-4D97-AF65-F5344CB8AC3E}">
        <p14:creationId xmlns:p14="http://schemas.microsoft.com/office/powerpoint/2010/main" val="2516379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B8A59-EFFB-111E-8418-8540880F6C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7F025D-80AC-CE0D-80C8-694D68FC1573}"/>
              </a:ext>
            </a:extLst>
          </p:cNvPr>
          <p:cNvSpPr>
            <a:spLocks noGrp="1"/>
          </p:cNvSpPr>
          <p:nvPr>
            <p:ph type="title"/>
          </p:nvPr>
        </p:nvSpPr>
        <p:spPr>
          <a:xfrm>
            <a:off x="2575033" y="578355"/>
            <a:ext cx="6486285" cy="869089"/>
          </a:xfrm>
        </p:spPr>
        <p:txBody>
          <a:bodyPr>
            <a:normAutofit/>
          </a:bodyPr>
          <a:lstStyle/>
          <a:p>
            <a:r>
              <a:rPr lang="en-US" sz="2800" dirty="0"/>
              <a:t>Instructional Policies: Misconduct</a:t>
            </a:r>
          </a:p>
        </p:txBody>
      </p:sp>
      <p:sp>
        <p:nvSpPr>
          <p:cNvPr id="3" name="Content Placeholder 2">
            <a:extLst>
              <a:ext uri="{FF2B5EF4-FFF2-40B4-BE49-F238E27FC236}">
                <a16:creationId xmlns:a16="http://schemas.microsoft.com/office/drawing/2014/main" id="{5A6B69CE-D755-9727-4BF1-5C3E097C0E67}"/>
              </a:ext>
            </a:extLst>
          </p:cNvPr>
          <p:cNvSpPr>
            <a:spLocks noGrp="1"/>
          </p:cNvSpPr>
          <p:nvPr>
            <p:ph idx="1"/>
          </p:nvPr>
        </p:nvSpPr>
        <p:spPr>
          <a:xfrm>
            <a:off x="859877" y="1890947"/>
            <a:ext cx="7886700" cy="4388698"/>
          </a:xfrm>
        </p:spPr>
        <p:txBody>
          <a:bodyPr>
            <a:noAutofit/>
          </a:bodyPr>
          <a:lstStyle/>
          <a:p>
            <a:r>
              <a:rPr lang="en-US" sz="2000" dirty="0"/>
              <a:t>All undergraduate students in CLAS courses are expected to abide by the </a:t>
            </a:r>
            <a:r>
              <a:rPr lang="en-US" sz="2000" u="sng" dirty="0">
                <a:hlinkClick r:id="rId3" tooltip="https://clas.uiowa.edu/students/handbook/academic-fraud-honor-code"/>
              </a:rPr>
              <a:t>CLAS Code of Academic Honesty</a:t>
            </a:r>
            <a:r>
              <a:rPr lang="en-US" sz="2000" dirty="0"/>
              <a:t>. This code describes various types of misconduct. </a:t>
            </a:r>
          </a:p>
          <a:p>
            <a:r>
              <a:rPr lang="en-US" sz="2000" dirty="0"/>
              <a:t>Please share information about the Code of Academic Honesty and talk with students about expectations, especially as it relates to the use and misuse of AI Tools. </a:t>
            </a:r>
          </a:p>
          <a:p>
            <a:r>
              <a:rPr lang="en-US" sz="2000" dirty="0"/>
              <a:t> </a:t>
            </a:r>
            <a:r>
              <a:rPr lang="en-US" sz="2000" b="1" dirty="0"/>
              <a:t>Please use this form to report academic misconduct to the college: </a:t>
            </a:r>
            <a:r>
              <a:rPr lang="en-US" sz="2000" b="1" u="sng" dirty="0">
                <a:hlinkClick r:id="rId4" tooltip="https://cm.maxient.com/reportingform.php?univofiowa&amp;layout_id=2"/>
              </a:rPr>
              <a:t>online reporting form</a:t>
            </a:r>
            <a:endParaRPr lang="en-US" sz="2000" b="1" dirty="0"/>
          </a:p>
          <a:p>
            <a:r>
              <a:rPr lang="en-US" sz="2000" dirty="0"/>
              <a:t>Instructors apply a grade sanction (i.e., lower grade or zero on an assignment) for the student. CLAS can choose to apply a further sanction. CLAS does not support failing a student for the entire course for a single case of academic misconduct. </a:t>
            </a:r>
            <a:br>
              <a:rPr lang="en-US" sz="1600" dirty="0"/>
            </a:br>
            <a:endParaRPr lang="en-US" sz="1600" dirty="0">
              <a:ea typeface="Roboto" panose="02000000000000000000" pitchFamily="2" charset="0"/>
            </a:endParaRPr>
          </a:p>
        </p:txBody>
      </p:sp>
      <p:sp>
        <p:nvSpPr>
          <p:cNvPr id="4" name="Footer Placeholder 3">
            <a:extLst>
              <a:ext uri="{FF2B5EF4-FFF2-40B4-BE49-F238E27FC236}">
                <a16:creationId xmlns:a16="http://schemas.microsoft.com/office/drawing/2014/main" id="{F16DD0F1-B2E3-FC84-B7A5-700ECEC1F3B3}"/>
              </a:ext>
            </a:extLst>
          </p:cNvPr>
          <p:cNvSpPr>
            <a:spLocks noGrp="1"/>
          </p:cNvSpPr>
          <p:nvPr>
            <p:ph type="ftr" sz="quarter" idx="3"/>
          </p:nvPr>
        </p:nvSpPr>
        <p:spPr/>
        <p:txBody>
          <a:bodyPr/>
          <a:lstStyle/>
          <a:p>
            <a:r>
              <a:rPr lang="en-US" dirty="0"/>
              <a:t>College of Liberal Arts and Sciences</a:t>
            </a:r>
          </a:p>
        </p:txBody>
      </p:sp>
      <p:pic>
        <p:nvPicPr>
          <p:cNvPr id="5" name="Picture 4" descr="A yellow statue with a leaf in the head&#10;&#10;AI-generated content may be incorrect.">
            <a:extLst>
              <a:ext uri="{FF2B5EF4-FFF2-40B4-BE49-F238E27FC236}">
                <a16:creationId xmlns:a16="http://schemas.microsoft.com/office/drawing/2014/main" id="{D524FB9F-0363-D82E-C9E9-063FB0795B4E}"/>
              </a:ext>
            </a:extLst>
          </p:cNvPr>
          <p:cNvPicPr>
            <a:picLocks noChangeAspect="1"/>
          </p:cNvPicPr>
          <p:nvPr/>
        </p:nvPicPr>
        <p:blipFill>
          <a:blip r:embed="rId5"/>
          <a:stretch>
            <a:fillRect/>
          </a:stretch>
        </p:blipFill>
        <p:spPr>
          <a:xfrm>
            <a:off x="1240738" y="330209"/>
            <a:ext cx="1601347" cy="1601347"/>
          </a:xfrm>
          <a:prstGeom prst="rect">
            <a:avLst/>
          </a:prstGeom>
        </p:spPr>
      </p:pic>
    </p:spTree>
    <p:extLst>
      <p:ext uri="{BB962C8B-B14F-4D97-AF65-F5344CB8AC3E}">
        <p14:creationId xmlns:p14="http://schemas.microsoft.com/office/powerpoint/2010/main" val="373841850"/>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WA-BRAND-Template-Widescreen" id="{A25A45C0-D9D8-A44F-9292-57D2DC0F3846}" vid="{DCED7445-4F60-224D-9666-5C3E6928A3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12994</TotalTime>
  <Words>1161</Words>
  <Application>Microsoft Macintosh PowerPoint</Application>
  <PresentationFormat>On-screen Show (4:3)</PresentationFormat>
  <Paragraphs>122</Paragraphs>
  <Slides>14</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Roboto</vt:lpstr>
      <vt:lpstr>Office Theme</vt:lpstr>
      <vt:lpstr>TA Orientation Fall 2025</vt:lpstr>
      <vt:lpstr>Required Compliances</vt:lpstr>
      <vt:lpstr>CLAS Syllabus Introduction</vt:lpstr>
      <vt:lpstr>ICON Introduction</vt:lpstr>
      <vt:lpstr>MAUI Introduction</vt:lpstr>
      <vt:lpstr>CLAS Undergraduate Teaching Policies + Procedures</vt:lpstr>
      <vt:lpstr>Instructional Policies: Attendance and Modality </vt:lpstr>
      <vt:lpstr>Instructional Policies: Grading and Exams </vt:lpstr>
      <vt:lpstr>Instructional Policies: Misconduct</vt:lpstr>
      <vt:lpstr>Supporting Students in Distress</vt:lpstr>
      <vt:lpstr>Teaching Resources and Support for Graduate TAs</vt:lpstr>
      <vt:lpstr>Teaching Observation and Evaluation</vt:lpstr>
      <vt:lpstr>Important Phone Numbers  Put these numbers in your cell phone as needed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the Presentation Title Slide</dc:title>
  <dc:creator>Corliss, Jessica A</dc:creator>
  <cp:lastModifiedBy>Christiansen, Erika E</cp:lastModifiedBy>
  <cp:revision>26</cp:revision>
  <dcterms:created xsi:type="dcterms:W3CDTF">2020-02-03T17:28:51Z</dcterms:created>
  <dcterms:modified xsi:type="dcterms:W3CDTF">2025-07-22T21:29:01Z</dcterms:modified>
</cp:coreProperties>
</file>